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89" r:id="rId2"/>
    <p:sldId id="279" r:id="rId3"/>
    <p:sldId id="282" r:id="rId4"/>
    <p:sldId id="281" r:id="rId5"/>
    <p:sldId id="293" r:id="rId6"/>
    <p:sldId id="290" r:id="rId7"/>
    <p:sldId id="283" r:id="rId8"/>
    <p:sldId id="286" r:id="rId9"/>
    <p:sldId id="287" r:id="rId10"/>
    <p:sldId id="288" r:id="rId11"/>
    <p:sldId id="292" r:id="rId12"/>
    <p:sldId id="291"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70" autoAdjust="0"/>
    <p:restoredTop sz="94660"/>
  </p:normalViewPr>
  <p:slideViewPr>
    <p:cSldViewPr>
      <p:cViewPr varScale="1">
        <p:scale>
          <a:sx n="74" d="100"/>
          <a:sy n="74" d="100"/>
        </p:scale>
        <p:origin x="-105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D501EB-A640-4601-A843-3DF978531838}" type="datetimeFigureOut">
              <a:rPr lang="en-US" smtClean="0"/>
              <a:pPr/>
              <a:t>11/11/2011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1F6E80A-851F-4B8A-9959-B2A3D39E3B7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1530580-FF07-469F-9698-9899DB37D9CD}" type="datetimeFigureOut">
              <a:rPr lang="en-US" smtClean="0"/>
              <a:pPr/>
              <a:t>11/11/2011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33DA1F-85EA-44FD-B337-8021CE44FA3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530580-FF07-469F-9698-9899DB37D9CD}" type="datetimeFigureOut">
              <a:rPr lang="en-US" smtClean="0"/>
              <a:pPr/>
              <a:t>11/11/2011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33DA1F-85EA-44FD-B337-8021CE44FA3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530580-FF07-469F-9698-9899DB37D9CD}" type="datetimeFigureOut">
              <a:rPr lang="en-US" smtClean="0"/>
              <a:pPr/>
              <a:t>11/11/2011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33DA1F-85EA-44FD-B337-8021CE44FA3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530580-FF07-469F-9698-9899DB37D9CD}" type="datetimeFigureOut">
              <a:rPr lang="en-US" smtClean="0"/>
              <a:pPr/>
              <a:t>11/11/2011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33DA1F-85EA-44FD-B337-8021CE44FA3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1530580-FF07-469F-9698-9899DB37D9CD}" type="datetimeFigureOut">
              <a:rPr lang="en-US" smtClean="0"/>
              <a:pPr/>
              <a:t>11/11/2011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33DA1F-85EA-44FD-B337-8021CE44FA3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1530580-FF07-469F-9698-9899DB37D9CD}" type="datetimeFigureOut">
              <a:rPr lang="en-US" smtClean="0"/>
              <a:pPr/>
              <a:t>11/11/2011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33DA1F-85EA-44FD-B337-8021CE44FA3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530580-FF07-469F-9698-9899DB37D9CD}" type="datetimeFigureOut">
              <a:rPr lang="en-US" smtClean="0"/>
              <a:pPr/>
              <a:t>11/11/2011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E33DA1F-85EA-44FD-B337-8021CE44FA3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1530580-FF07-469F-9698-9899DB37D9CD}" type="datetimeFigureOut">
              <a:rPr lang="en-US" smtClean="0"/>
              <a:pPr/>
              <a:t>11/11/2011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E33DA1F-85EA-44FD-B337-8021CE44FA3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530580-FF07-469F-9698-9899DB37D9CD}" type="datetimeFigureOut">
              <a:rPr lang="en-US" smtClean="0"/>
              <a:pPr/>
              <a:t>11/11/2011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E33DA1F-85EA-44FD-B337-8021CE44FA3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530580-FF07-469F-9698-9899DB37D9CD}" type="datetimeFigureOut">
              <a:rPr lang="en-US" smtClean="0"/>
              <a:pPr/>
              <a:t>11/11/2011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33DA1F-85EA-44FD-B337-8021CE44FA3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530580-FF07-469F-9698-9899DB37D9CD}" type="datetimeFigureOut">
              <a:rPr lang="en-US" smtClean="0"/>
              <a:pPr/>
              <a:t>11/11/2011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33DA1F-85EA-44FD-B337-8021CE44FA3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530580-FF07-469F-9698-9899DB37D9CD}" type="datetimeFigureOut">
              <a:rPr lang="en-US" smtClean="0"/>
              <a:pPr/>
              <a:t>11/11/2011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33DA1F-85EA-44FD-B337-8021CE44FA3A}"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http://www.luxasiapacific.com/uploads/pics/background_water_purification.jpg"/>
          <p:cNvPicPr>
            <a:picLocks noChangeAspect="1" noChangeArrowheads="1"/>
          </p:cNvPicPr>
          <p:nvPr/>
        </p:nvPicPr>
        <p:blipFill>
          <a:blip r:embed="rId2" cstate="print"/>
          <a:srcRect/>
          <a:stretch>
            <a:fillRect/>
          </a:stretch>
        </p:blipFill>
        <p:spPr bwMode="auto">
          <a:xfrm>
            <a:off x="0" y="0"/>
            <a:ext cx="9144000" cy="1371600"/>
          </a:xfrm>
          <a:prstGeom prst="rect">
            <a:avLst/>
          </a:prstGeom>
          <a:noFill/>
          <a:ln w="9525">
            <a:noFill/>
            <a:miter lim="800000"/>
            <a:headEnd/>
            <a:tailEnd/>
          </a:ln>
        </p:spPr>
      </p:pic>
      <p:sp>
        <p:nvSpPr>
          <p:cNvPr id="5" name="Rectangle 4"/>
          <p:cNvSpPr/>
          <p:nvPr/>
        </p:nvSpPr>
        <p:spPr>
          <a:xfrm>
            <a:off x="1219200" y="1447800"/>
            <a:ext cx="6172200" cy="369332"/>
          </a:xfrm>
          <a:prstGeom prst="rect">
            <a:avLst/>
          </a:prstGeom>
        </p:spPr>
        <p:txBody>
          <a:bodyPr wrap="square">
            <a:spAutoFit/>
          </a:bodyPr>
          <a:lstStyle/>
          <a:p>
            <a:r>
              <a:rPr lang="en-US" dirty="0" smtClean="0"/>
              <a:t> </a:t>
            </a:r>
            <a:r>
              <a:rPr lang="en-US" b="1" u="sng" dirty="0" smtClean="0"/>
              <a:t>Home </a:t>
            </a:r>
            <a:r>
              <a:rPr lang="en-US" u="sng" dirty="0" smtClean="0"/>
              <a:t> -  About GSS  -  Services  -  Resources  -  Contact Us</a:t>
            </a:r>
            <a:endParaRPr lang="en-US" dirty="0"/>
          </a:p>
        </p:txBody>
      </p:sp>
      <p:pic>
        <p:nvPicPr>
          <p:cNvPr id="6" name="Picture 6"/>
          <p:cNvPicPr>
            <a:picLocks noChangeAspect="1" noChangeArrowheads="1"/>
          </p:cNvPicPr>
          <p:nvPr/>
        </p:nvPicPr>
        <p:blipFill>
          <a:blip r:embed="rId3" cstate="print"/>
          <a:srcRect/>
          <a:stretch>
            <a:fillRect/>
          </a:stretch>
        </p:blipFill>
        <p:spPr bwMode="auto">
          <a:xfrm>
            <a:off x="6665912" y="0"/>
            <a:ext cx="2478088" cy="742950"/>
          </a:xfrm>
          <a:prstGeom prst="rect">
            <a:avLst/>
          </a:prstGeom>
          <a:solidFill>
            <a:srgbClr val="A6A6A6"/>
          </a:solidFill>
          <a:ln w="9525">
            <a:noFill/>
            <a:miter lim="800000"/>
            <a:headEnd/>
            <a:tailEnd/>
          </a:ln>
        </p:spPr>
      </p:pic>
      <p:sp>
        <p:nvSpPr>
          <p:cNvPr id="7" name="Rectangle 6"/>
          <p:cNvSpPr/>
          <p:nvPr/>
        </p:nvSpPr>
        <p:spPr>
          <a:xfrm>
            <a:off x="228600" y="3733800"/>
            <a:ext cx="8382000" cy="2893100"/>
          </a:xfrm>
          <a:prstGeom prst="rect">
            <a:avLst/>
          </a:prstGeom>
        </p:spPr>
        <p:txBody>
          <a:bodyPr wrap="square">
            <a:spAutoFit/>
          </a:bodyPr>
          <a:lstStyle/>
          <a:p>
            <a:pPr algn="just"/>
            <a:r>
              <a:rPr lang="en-US" sz="1400" dirty="0" smtClean="0"/>
              <a:t>Ground Source Solutions</a:t>
            </a:r>
          </a:p>
          <a:p>
            <a:pPr algn="just"/>
            <a:r>
              <a:rPr lang="en-US" sz="1400" dirty="0" smtClean="0"/>
              <a:t> </a:t>
            </a:r>
          </a:p>
          <a:p>
            <a:pPr algn="just"/>
            <a:r>
              <a:rPr lang="en-US" sz="1400" dirty="0" smtClean="0"/>
              <a:t>Founded in 2003, Ground Source Solutions, LLC (GSS) provides comprehensive diagnostic and maintenance services for vertical closed loop, ground coupled, geothermal heat exchangers. GSS was formed by the management of Geothermal Services, Inc. in response to the growth in large scale commercial geothermal projects and the need expressed by clients to ensure the long term performance of these systems</a:t>
            </a:r>
          </a:p>
          <a:p>
            <a:pPr algn="just"/>
            <a:r>
              <a:rPr lang="en-US" sz="1400" dirty="0" smtClean="0"/>
              <a:t> </a:t>
            </a:r>
          </a:p>
          <a:p>
            <a:pPr algn="just"/>
            <a:r>
              <a:rPr lang="en-US" sz="1400" dirty="0" smtClean="0"/>
              <a:t>GSS Mission Statement:</a:t>
            </a:r>
          </a:p>
          <a:p>
            <a:pPr algn="just"/>
            <a:r>
              <a:rPr lang="en-US" sz="1400" dirty="0" smtClean="0"/>
              <a:t> </a:t>
            </a:r>
          </a:p>
          <a:p>
            <a:pPr algn="just"/>
            <a:r>
              <a:rPr lang="en-US" sz="1400" dirty="0" smtClean="0"/>
              <a:t>To promote optimum performance of commercial geothermal loop systems by providing top quality inspection and maintenance services.</a:t>
            </a:r>
          </a:p>
          <a:p>
            <a:pPr algn="just"/>
            <a:r>
              <a:rPr lang="en-US" sz="1400" dirty="0" smtClean="0"/>
              <a:t>We will provide these services in the most highly professional and ethical manner by always treating the client’s best interest as our top priority.</a:t>
            </a:r>
            <a:endParaRPr lang="en-US" sz="1400" dirty="0"/>
          </a:p>
        </p:txBody>
      </p:sp>
      <p:pic>
        <p:nvPicPr>
          <p:cNvPr id="12" name="Picture 11" descr="gss5.JPG"/>
          <p:cNvPicPr>
            <a:picLocks noChangeAspect="1"/>
          </p:cNvPicPr>
          <p:nvPr/>
        </p:nvPicPr>
        <p:blipFill>
          <a:blip r:embed="rId4" cstate="print"/>
          <a:srcRect r="24490" b="8571"/>
          <a:stretch>
            <a:fillRect/>
          </a:stretch>
        </p:blipFill>
        <p:spPr>
          <a:xfrm>
            <a:off x="152400" y="1905001"/>
            <a:ext cx="1981200" cy="1499287"/>
          </a:xfrm>
          <a:prstGeom prst="rect">
            <a:avLst/>
          </a:prstGeom>
        </p:spPr>
      </p:pic>
    </p:spTree>
  </p:cSld>
  <p:clrMapOvr>
    <a:masterClrMapping/>
  </p:clrMapOvr>
  <p:transition advClick="0" advTm="1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1+#ppt_w/2"/>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12"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000" fill="hold"/>
                                        <p:tgtEl>
                                          <p:spTgt spid="6"/>
                                        </p:tgtEl>
                                        <p:attrNameLst>
                                          <p:attrName>ppt_x</p:attrName>
                                        </p:attrNameLst>
                                      </p:cBhvr>
                                      <p:tavLst>
                                        <p:tav tm="0">
                                          <p:val>
                                            <p:strVal val="0-#ppt_w/2"/>
                                          </p:val>
                                        </p:tav>
                                        <p:tav tm="100000">
                                          <p:val>
                                            <p:strVal val="#ppt_x"/>
                                          </p:val>
                                        </p:tav>
                                      </p:tavLst>
                                    </p:anim>
                                    <p:anim calcmode="lin" valueType="num">
                                      <p:cBhvr additive="base">
                                        <p:cTn id="12"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1000" fill="hold"/>
                                        <p:tgtEl>
                                          <p:spTgt spid="5"/>
                                        </p:tgtEl>
                                        <p:attrNameLst>
                                          <p:attrName>ppt_x</p:attrName>
                                        </p:attrNameLst>
                                      </p:cBhvr>
                                      <p:tavLst>
                                        <p:tav tm="0">
                                          <p:val>
                                            <p:strVal val="1+#ppt_w/2"/>
                                          </p:val>
                                        </p:tav>
                                        <p:tav tm="100000">
                                          <p:val>
                                            <p:strVal val="#ppt_x"/>
                                          </p:val>
                                        </p:tav>
                                      </p:tavLst>
                                    </p:anim>
                                    <p:anim calcmode="lin" valueType="num">
                                      <p:cBhvr additive="base">
                                        <p:cTn id="18" dur="1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5" presetClass="entr" presetSubtype="0"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p:cTn id="29" dur="1000" fill="hold"/>
                                        <p:tgtEl>
                                          <p:spTgt spid="12"/>
                                        </p:tgtEl>
                                        <p:attrNameLst>
                                          <p:attrName>ppt_w</p:attrName>
                                        </p:attrNameLst>
                                      </p:cBhvr>
                                      <p:tavLst>
                                        <p:tav tm="0">
                                          <p:val>
                                            <p:strVal val="#ppt_w*0.70"/>
                                          </p:val>
                                        </p:tav>
                                        <p:tav tm="100000">
                                          <p:val>
                                            <p:strVal val="#ppt_w"/>
                                          </p:val>
                                        </p:tav>
                                      </p:tavLst>
                                    </p:anim>
                                    <p:anim calcmode="lin" valueType="num">
                                      <p:cBhvr>
                                        <p:cTn id="30" dur="1000" fill="hold"/>
                                        <p:tgtEl>
                                          <p:spTgt spid="12"/>
                                        </p:tgtEl>
                                        <p:attrNameLst>
                                          <p:attrName>ppt_h</p:attrName>
                                        </p:attrNameLst>
                                      </p:cBhvr>
                                      <p:tavLst>
                                        <p:tav tm="0">
                                          <p:val>
                                            <p:strVal val="#ppt_h"/>
                                          </p:val>
                                        </p:tav>
                                        <p:tav tm="100000">
                                          <p:val>
                                            <p:strVal val="#ppt_h"/>
                                          </p:val>
                                        </p:tav>
                                      </p:tavLst>
                                    </p:anim>
                                    <p:animEffect transition="in" filter="fade">
                                      <p:cBhvr>
                                        <p:cTn id="31"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http://www.luxasiapacific.com/uploads/pics/background_water_purification.jpg"/>
          <p:cNvPicPr>
            <a:picLocks noChangeAspect="1" noChangeArrowheads="1"/>
          </p:cNvPicPr>
          <p:nvPr/>
        </p:nvPicPr>
        <p:blipFill>
          <a:blip r:embed="rId2" cstate="print"/>
          <a:srcRect/>
          <a:stretch>
            <a:fillRect/>
          </a:stretch>
        </p:blipFill>
        <p:spPr bwMode="auto">
          <a:xfrm>
            <a:off x="0" y="0"/>
            <a:ext cx="9144000" cy="1371600"/>
          </a:xfrm>
          <a:prstGeom prst="rect">
            <a:avLst/>
          </a:prstGeom>
          <a:noFill/>
          <a:ln w="9525">
            <a:noFill/>
            <a:miter lim="800000"/>
            <a:headEnd/>
            <a:tailEnd/>
          </a:ln>
        </p:spPr>
      </p:pic>
      <p:sp>
        <p:nvSpPr>
          <p:cNvPr id="5" name="Rectangle 4"/>
          <p:cNvSpPr/>
          <p:nvPr/>
        </p:nvSpPr>
        <p:spPr>
          <a:xfrm>
            <a:off x="1219200" y="1447800"/>
            <a:ext cx="6172200" cy="369332"/>
          </a:xfrm>
          <a:prstGeom prst="rect">
            <a:avLst/>
          </a:prstGeom>
        </p:spPr>
        <p:txBody>
          <a:bodyPr wrap="square">
            <a:spAutoFit/>
          </a:bodyPr>
          <a:lstStyle/>
          <a:p>
            <a:r>
              <a:rPr lang="en-US" dirty="0" smtClean="0"/>
              <a:t> </a:t>
            </a:r>
            <a:r>
              <a:rPr lang="en-US" b="1" u="sng" dirty="0" smtClean="0"/>
              <a:t>Home </a:t>
            </a:r>
            <a:r>
              <a:rPr lang="en-US" u="sng" dirty="0" smtClean="0"/>
              <a:t> -  About GSS  -  Services  -  Resources  -  Contact Us</a:t>
            </a:r>
            <a:endParaRPr lang="en-US" dirty="0"/>
          </a:p>
        </p:txBody>
      </p:sp>
      <p:pic>
        <p:nvPicPr>
          <p:cNvPr id="6" name="Picture 6"/>
          <p:cNvPicPr>
            <a:picLocks noChangeAspect="1" noChangeArrowheads="1"/>
          </p:cNvPicPr>
          <p:nvPr/>
        </p:nvPicPr>
        <p:blipFill>
          <a:blip r:embed="rId3" cstate="print"/>
          <a:srcRect/>
          <a:stretch>
            <a:fillRect/>
          </a:stretch>
        </p:blipFill>
        <p:spPr bwMode="auto">
          <a:xfrm>
            <a:off x="6665912" y="0"/>
            <a:ext cx="2478088" cy="742950"/>
          </a:xfrm>
          <a:prstGeom prst="rect">
            <a:avLst/>
          </a:prstGeom>
          <a:solidFill>
            <a:srgbClr val="A6A6A6"/>
          </a:solidFill>
          <a:ln w="9525">
            <a:noFill/>
            <a:miter lim="800000"/>
            <a:headEnd/>
            <a:tailEnd/>
          </a:ln>
        </p:spPr>
      </p:pic>
      <p:sp>
        <p:nvSpPr>
          <p:cNvPr id="7" name="Rectangle 6"/>
          <p:cNvSpPr/>
          <p:nvPr/>
        </p:nvSpPr>
        <p:spPr>
          <a:xfrm>
            <a:off x="228600" y="3733800"/>
            <a:ext cx="8382000" cy="2893100"/>
          </a:xfrm>
          <a:prstGeom prst="rect">
            <a:avLst/>
          </a:prstGeom>
        </p:spPr>
        <p:txBody>
          <a:bodyPr wrap="square">
            <a:spAutoFit/>
          </a:bodyPr>
          <a:lstStyle/>
          <a:p>
            <a:pPr algn="just"/>
            <a:r>
              <a:rPr lang="en-US" sz="1400" dirty="0" smtClean="0"/>
              <a:t>Ground Source Solutions</a:t>
            </a:r>
          </a:p>
          <a:p>
            <a:pPr algn="just"/>
            <a:r>
              <a:rPr lang="en-US" sz="1400" dirty="0" smtClean="0"/>
              <a:t> </a:t>
            </a:r>
          </a:p>
          <a:p>
            <a:pPr algn="just"/>
            <a:r>
              <a:rPr lang="en-US" sz="1400" dirty="0" smtClean="0"/>
              <a:t>Founded in 2003, Ground Source Solutions, LLC (GSS) provides comprehensive diagnostic and maintenance services for vertical closed loop, ground coupled, geothermal heat exchangers. GSS was formed by the management of Geothermal Services, Inc. in response to the growth in large scale commercial geothermal projects and the need expressed by clients to ensure the long term performance of these systems</a:t>
            </a:r>
          </a:p>
          <a:p>
            <a:pPr algn="just"/>
            <a:r>
              <a:rPr lang="en-US" sz="1400" dirty="0" smtClean="0"/>
              <a:t> </a:t>
            </a:r>
          </a:p>
          <a:p>
            <a:pPr algn="just"/>
            <a:r>
              <a:rPr lang="en-US" sz="1400" dirty="0" smtClean="0"/>
              <a:t>GSS Mission Statement:</a:t>
            </a:r>
          </a:p>
          <a:p>
            <a:pPr algn="just"/>
            <a:r>
              <a:rPr lang="en-US" sz="1400" dirty="0" smtClean="0"/>
              <a:t> </a:t>
            </a:r>
          </a:p>
          <a:p>
            <a:pPr algn="just"/>
            <a:r>
              <a:rPr lang="en-US" sz="1400" dirty="0" smtClean="0"/>
              <a:t>To promote optimum performance of commercial geothermal loop systems by providing top quality inspection and maintenance services.</a:t>
            </a:r>
          </a:p>
          <a:p>
            <a:pPr algn="just"/>
            <a:r>
              <a:rPr lang="en-US" sz="1400" dirty="0" smtClean="0"/>
              <a:t>We will provide these services in the most highly professional and ethical manner by always treating the client’s best interest as our top priority.</a:t>
            </a:r>
            <a:endParaRPr lang="en-US" sz="1400" dirty="0"/>
          </a:p>
        </p:txBody>
      </p:sp>
      <p:pic>
        <p:nvPicPr>
          <p:cNvPr id="8" name="Picture 7" descr="DSCN5805.JPG"/>
          <p:cNvPicPr>
            <a:picLocks noChangeAspect="1"/>
          </p:cNvPicPr>
          <p:nvPr/>
        </p:nvPicPr>
        <p:blipFill>
          <a:blip r:embed="rId4" cstate="print"/>
          <a:stretch>
            <a:fillRect/>
          </a:stretch>
        </p:blipFill>
        <p:spPr>
          <a:xfrm>
            <a:off x="228600" y="1905000"/>
            <a:ext cx="1981200" cy="1485900"/>
          </a:xfrm>
          <a:prstGeom prst="rect">
            <a:avLst/>
          </a:prstGeom>
        </p:spPr>
      </p:pic>
      <p:pic>
        <p:nvPicPr>
          <p:cNvPr id="9" name="Picture 8" descr="DSCN5787.JPG"/>
          <p:cNvPicPr>
            <a:picLocks noChangeAspect="1"/>
          </p:cNvPicPr>
          <p:nvPr/>
        </p:nvPicPr>
        <p:blipFill>
          <a:blip r:embed="rId5" cstate="print"/>
          <a:stretch>
            <a:fillRect/>
          </a:stretch>
        </p:blipFill>
        <p:spPr>
          <a:xfrm>
            <a:off x="2438400" y="1905000"/>
            <a:ext cx="2057400" cy="1543050"/>
          </a:xfrm>
          <a:prstGeom prst="rect">
            <a:avLst/>
          </a:prstGeom>
        </p:spPr>
      </p:pic>
      <p:pic>
        <p:nvPicPr>
          <p:cNvPr id="10" name="Picture 9" descr="DSCN4412.JPG"/>
          <p:cNvPicPr>
            <a:picLocks noChangeAspect="1"/>
          </p:cNvPicPr>
          <p:nvPr/>
        </p:nvPicPr>
        <p:blipFill>
          <a:blip r:embed="rId6" cstate="print"/>
          <a:stretch>
            <a:fillRect/>
          </a:stretch>
        </p:blipFill>
        <p:spPr>
          <a:xfrm>
            <a:off x="4724400" y="1905000"/>
            <a:ext cx="1981200" cy="1485900"/>
          </a:xfrm>
          <a:prstGeom prst="rect">
            <a:avLst/>
          </a:prstGeom>
        </p:spPr>
      </p:pic>
      <p:pic>
        <p:nvPicPr>
          <p:cNvPr id="11" name="Picture 10" descr="gss6.JPG"/>
          <p:cNvPicPr>
            <a:picLocks noChangeAspect="1"/>
          </p:cNvPicPr>
          <p:nvPr/>
        </p:nvPicPr>
        <p:blipFill>
          <a:blip r:embed="rId7" cstate="print"/>
          <a:srcRect r="22917" b="9375"/>
          <a:stretch>
            <a:fillRect/>
          </a:stretch>
        </p:blipFill>
        <p:spPr>
          <a:xfrm>
            <a:off x="6934200" y="1905000"/>
            <a:ext cx="1981200" cy="1552832"/>
          </a:xfrm>
          <a:prstGeom prst="rect">
            <a:avLst/>
          </a:prstGeom>
        </p:spPr>
      </p:pic>
    </p:spTree>
  </p:cSld>
  <p:clrMapOvr>
    <a:masterClrMapping/>
  </p:clrMapOvr>
  <p:transition spd="slow" advClick="0" advTm="1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55"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1000" fill="hold"/>
                                        <p:tgtEl>
                                          <p:spTgt spid="9"/>
                                        </p:tgtEl>
                                        <p:attrNameLst>
                                          <p:attrName>ppt_w</p:attrName>
                                        </p:attrNameLst>
                                      </p:cBhvr>
                                      <p:tavLst>
                                        <p:tav tm="0">
                                          <p:val>
                                            <p:strVal val="#ppt_w*0.70"/>
                                          </p:val>
                                        </p:tav>
                                        <p:tav tm="100000">
                                          <p:val>
                                            <p:strVal val="#ppt_w"/>
                                          </p:val>
                                        </p:tav>
                                      </p:tavLst>
                                    </p:anim>
                                    <p:anim calcmode="lin" valueType="num">
                                      <p:cBhvr>
                                        <p:cTn id="13" dur="1000" fill="hold"/>
                                        <p:tgtEl>
                                          <p:spTgt spid="9"/>
                                        </p:tgtEl>
                                        <p:attrNameLst>
                                          <p:attrName>ppt_h</p:attrName>
                                        </p:attrNameLst>
                                      </p:cBhvr>
                                      <p:tavLst>
                                        <p:tav tm="0">
                                          <p:val>
                                            <p:strVal val="#ppt_h"/>
                                          </p:val>
                                        </p:tav>
                                        <p:tav tm="100000">
                                          <p:val>
                                            <p:strVal val="#ppt_h"/>
                                          </p:val>
                                        </p:tav>
                                      </p:tavLst>
                                    </p:anim>
                                    <p:animEffect transition="in" filter="fade">
                                      <p:cBhvr>
                                        <p:cTn id="14" dur="1000"/>
                                        <p:tgtEl>
                                          <p:spTgt spid="9"/>
                                        </p:tgtEl>
                                      </p:cBhvr>
                                    </p:animEffect>
                                  </p:childTnLst>
                                </p:cTn>
                              </p:par>
                              <p:par>
                                <p:cTn id="15" presetID="55"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1000" fill="hold"/>
                                        <p:tgtEl>
                                          <p:spTgt spid="10"/>
                                        </p:tgtEl>
                                        <p:attrNameLst>
                                          <p:attrName>ppt_w</p:attrName>
                                        </p:attrNameLst>
                                      </p:cBhvr>
                                      <p:tavLst>
                                        <p:tav tm="0">
                                          <p:val>
                                            <p:strVal val="#ppt_w*0.70"/>
                                          </p:val>
                                        </p:tav>
                                        <p:tav tm="100000">
                                          <p:val>
                                            <p:strVal val="#ppt_w"/>
                                          </p:val>
                                        </p:tav>
                                      </p:tavLst>
                                    </p:anim>
                                    <p:anim calcmode="lin" valueType="num">
                                      <p:cBhvr>
                                        <p:cTn id="18" dur="1000" fill="hold"/>
                                        <p:tgtEl>
                                          <p:spTgt spid="10"/>
                                        </p:tgtEl>
                                        <p:attrNameLst>
                                          <p:attrName>ppt_h</p:attrName>
                                        </p:attrNameLst>
                                      </p:cBhvr>
                                      <p:tavLst>
                                        <p:tav tm="0">
                                          <p:val>
                                            <p:strVal val="#ppt_h"/>
                                          </p:val>
                                        </p:tav>
                                        <p:tav tm="100000">
                                          <p:val>
                                            <p:strVal val="#ppt_h"/>
                                          </p:val>
                                        </p:tav>
                                      </p:tavLst>
                                    </p:anim>
                                    <p:animEffect transition="in" filter="fade">
                                      <p:cBhvr>
                                        <p:cTn id="19" dur="1000"/>
                                        <p:tgtEl>
                                          <p:spTgt spid="10"/>
                                        </p:tgtEl>
                                      </p:cBhvr>
                                    </p:animEffect>
                                  </p:childTnLst>
                                </p:cTn>
                              </p:par>
                              <p:par>
                                <p:cTn id="20" presetID="55"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p:cTn id="22" dur="1000" fill="hold"/>
                                        <p:tgtEl>
                                          <p:spTgt spid="11"/>
                                        </p:tgtEl>
                                        <p:attrNameLst>
                                          <p:attrName>ppt_w</p:attrName>
                                        </p:attrNameLst>
                                      </p:cBhvr>
                                      <p:tavLst>
                                        <p:tav tm="0">
                                          <p:val>
                                            <p:strVal val="#ppt_w*0.70"/>
                                          </p:val>
                                        </p:tav>
                                        <p:tav tm="100000">
                                          <p:val>
                                            <p:strVal val="#ppt_w"/>
                                          </p:val>
                                        </p:tav>
                                      </p:tavLst>
                                    </p:anim>
                                    <p:anim calcmode="lin" valueType="num">
                                      <p:cBhvr>
                                        <p:cTn id="23" dur="1000" fill="hold"/>
                                        <p:tgtEl>
                                          <p:spTgt spid="11"/>
                                        </p:tgtEl>
                                        <p:attrNameLst>
                                          <p:attrName>ppt_h</p:attrName>
                                        </p:attrNameLst>
                                      </p:cBhvr>
                                      <p:tavLst>
                                        <p:tav tm="0">
                                          <p:val>
                                            <p:strVal val="#ppt_h"/>
                                          </p:val>
                                        </p:tav>
                                        <p:tav tm="100000">
                                          <p:val>
                                            <p:strVal val="#ppt_h"/>
                                          </p:val>
                                        </p:tav>
                                      </p:tavLst>
                                    </p:anim>
                                    <p:animEffect transition="in" filter="fade">
                                      <p:cBhvr>
                                        <p:cTn id="24"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http://www.luxasiapacific.com/uploads/pics/background_water_purification.jpg"/>
          <p:cNvPicPr>
            <a:picLocks noChangeAspect="1" noChangeArrowheads="1"/>
          </p:cNvPicPr>
          <p:nvPr/>
        </p:nvPicPr>
        <p:blipFill>
          <a:blip r:embed="rId2" cstate="print"/>
          <a:srcRect/>
          <a:stretch>
            <a:fillRect/>
          </a:stretch>
        </p:blipFill>
        <p:spPr bwMode="auto">
          <a:xfrm>
            <a:off x="0" y="0"/>
            <a:ext cx="9144000" cy="1371600"/>
          </a:xfrm>
          <a:prstGeom prst="rect">
            <a:avLst/>
          </a:prstGeom>
          <a:noFill/>
          <a:ln w="9525">
            <a:noFill/>
            <a:miter lim="800000"/>
            <a:headEnd/>
            <a:tailEnd/>
          </a:ln>
        </p:spPr>
      </p:pic>
      <p:sp>
        <p:nvSpPr>
          <p:cNvPr id="5" name="Rectangle 4"/>
          <p:cNvSpPr/>
          <p:nvPr/>
        </p:nvSpPr>
        <p:spPr>
          <a:xfrm>
            <a:off x="1219200" y="1447800"/>
            <a:ext cx="6172200" cy="369332"/>
          </a:xfrm>
          <a:prstGeom prst="rect">
            <a:avLst/>
          </a:prstGeom>
        </p:spPr>
        <p:txBody>
          <a:bodyPr wrap="square">
            <a:spAutoFit/>
          </a:bodyPr>
          <a:lstStyle/>
          <a:p>
            <a:r>
              <a:rPr lang="en-US" dirty="0" smtClean="0"/>
              <a:t> </a:t>
            </a:r>
            <a:r>
              <a:rPr lang="en-US" b="1" u="sng" dirty="0" smtClean="0"/>
              <a:t>Home </a:t>
            </a:r>
            <a:r>
              <a:rPr lang="en-US" u="sng" dirty="0" smtClean="0"/>
              <a:t> -  About GSS  -  Services  -  Resources  -  Contact Us</a:t>
            </a:r>
            <a:endParaRPr lang="en-US" dirty="0"/>
          </a:p>
        </p:txBody>
      </p:sp>
      <p:pic>
        <p:nvPicPr>
          <p:cNvPr id="6" name="Picture 6"/>
          <p:cNvPicPr>
            <a:picLocks noChangeAspect="1" noChangeArrowheads="1"/>
          </p:cNvPicPr>
          <p:nvPr/>
        </p:nvPicPr>
        <p:blipFill>
          <a:blip r:embed="rId3" cstate="print"/>
          <a:srcRect/>
          <a:stretch>
            <a:fillRect/>
          </a:stretch>
        </p:blipFill>
        <p:spPr bwMode="auto">
          <a:xfrm>
            <a:off x="6665912" y="0"/>
            <a:ext cx="2478088" cy="742950"/>
          </a:xfrm>
          <a:prstGeom prst="rect">
            <a:avLst/>
          </a:prstGeom>
          <a:solidFill>
            <a:srgbClr val="A6A6A6"/>
          </a:solidFill>
          <a:ln w="9525">
            <a:noFill/>
            <a:miter lim="800000"/>
            <a:headEnd/>
            <a:tailEnd/>
          </a:ln>
        </p:spPr>
      </p:pic>
      <p:sp>
        <p:nvSpPr>
          <p:cNvPr id="7" name="Rectangle 6"/>
          <p:cNvSpPr/>
          <p:nvPr/>
        </p:nvSpPr>
        <p:spPr>
          <a:xfrm>
            <a:off x="228600" y="3733800"/>
            <a:ext cx="8382000" cy="2893100"/>
          </a:xfrm>
          <a:prstGeom prst="rect">
            <a:avLst/>
          </a:prstGeom>
        </p:spPr>
        <p:txBody>
          <a:bodyPr wrap="square">
            <a:spAutoFit/>
          </a:bodyPr>
          <a:lstStyle/>
          <a:p>
            <a:pPr algn="just"/>
            <a:r>
              <a:rPr lang="en-US" sz="1400" dirty="0" smtClean="0"/>
              <a:t>Ground Source Solutions</a:t>
            </a:r>
          </a:p>
          <a:p>
            <a:pPr algn="just"/>
            <a:r>
              <a:rPr lang="en-US" sz="1400" dirty="0" smtClean="0"/>
              <a:t> </a:t>
            </a:r>
          </a:p>
          <a:p>
            <a:pPr algn="just"/>
            <a:r>
              <a:rPr lang="en-US" sz="1400" dirty="0" smtClean="0"/>
              <a:t>Founded in 2003, Ground Source Solutions, LLC (GSS) provides comprehensive diagnostic and maintenance services for vertical closed loop, ground coupled, geothermal heat exchangers. GSS was formed by the management of Geothermal Services, Inc. in response to the growth in large scale commercial geothermal projects and the need expressed by clients to ensure the long term performance of these systems</a:t>
            </a:r>
          </a:p>
          <a:p>
            <a:pPr algn="just"/>
            <a:r>
              <a:rPr lang="en-US" sz="1400" dirty="0" smtClean="0"/>
              <a:t> </a:t>
            </a:r>
          </a:p>
          <a:p>
            <a:pPr algn="just"/>
            <a:r>
              <a:rPr lang="en-US" sz="1400" dirty="0" smtClean="0"/>
              <a:t>GSS Mission Statement:</a:t>
            </a:r>
          </a:p>
          <a:p>
            <a:pPr algn="just"/>
            <a:r>
              <a:rPr lang="en-US" sz="1400" dirty="0" smtClean="0"/>
              <a:t> </a:t>
            </a:r>
          </a:p>
          <a:p>
            <a:pPr algn="just"/>
            <a:r>
              <a:rPr lang="en-US" sz="1400" dirty="0" smtClean="0"/>
              <a:t>To promote optimum performance of commercial geothermal loop systems by providing top quality inspection and maintenance services.</a:t>
            </a:r>
          </a:p>
          <a:p>
            <a:pPr algn="just"/>
            <a:r>
              <a:rPr lang="en-US" sz="1400" dirty="0" smtClean="0"/>
              <a:t>We will provide these services in the most highly professional and ethical manner by always treating the client’s best interest as our top priority.</a:t>
            </a:r>
            <a:endParaRPr lang="en-US" sz="1400" dirty="0"/>
          </a:p>
        </p:txBody>
      </p:sp>
      <p:pic>
        <p:nvPicPr>
          <p:cNvPr id="8" name="Picture 7" descr="DSCN5805.JPG"/>
          <p:cNvPicPr>
            <a:picLocks noChangeAspect="1"/>
          </p:cNvPicPr>
          <p:nvPr/>
        </p:nvPicPr>
        <p:blipFill>
          <a:blip r:embed="rId4" cstate="print"/>
          <a:stretch>
            <a:fillRect/>
          </a:stretch>
        </p:blipFill>
        <p:spPr>
          <a:xfrm>
            <a:off x="228600" y="1905000"/>
            <a:ext cx="1981200" cy="1485900"/>
          </a:xfrm>
          <a:prstGeom prst="rect">
            <a:avLst/>
          </a:prstGeom>
        </p:spPr>
      </p:pic>
      <p:pic>
        <p:nvPicPr>
          <p:cNvPr id="9" name="Picture 8" descr="DSCN5787.JPG"/>
          <p:cNvPicPr>
            <a:picLocks noChangeAspect="1"/>
          </p:cNvPicPr>
          <p:nvPr/>
        </p:nvPicPr>
        <p:blipFill>
          <a:blip r:embed="rId5" cstate="print"/>
          <a:stretch>
            <a:fillRect/>
          </a:stretch>
        </p:blipFill>
        <p:spPr>
          <a:xfrm>
            <a:off x="2438400" y="1905000"/>
            <a:ext cx="2057400" cy="1543050"/>
          </a:xfrm>
          <a:prstGeom prst="rect">
            <a:avLst/>
          </a:prstGeom>
        </p:spPr>
      </p:pic>
      <p:pic>
        <p:nvPicPr>
          <p:cNvPr id="10" name="Picture 9" descr="DSCN4412.JPG"/>
          <p:cNvPicPr>
            <a:picLocks noChangeAspect="1"/>
          </p:cNvPicPr>
          <p:nvPr/>
        </p:nvPicPr>
        <p:blipFill>
          <a:blip r:embed="rId6" cstate="print"/>
          <a:stretch>
            <a:fillRect/>
          </a:stretch>
        </p:blipFill>
        <p:spPr>
          <a:xfrm>
            <a:off x="4724400" y="1905000"/>
            <a:ext cx="1981200" cy="1485900"/>
          </a:xfrm>
          <a:prstGeom prst="rect">
            <a:avLst/>
          </a:prstGeom>
        </p:spPr>
      </p:pic>
      <p:pic>
        <p:nvPicPr>
          <p:cNvPr id="11" name="Picture 10" descr="gss6.JPG"/>
          <p:cNvPicPr>
            <a:picLocks noChangeAspect="1"/>
          </p:cNvPicPr>
          <p:nvPr/>
        </p:nvPicPr>
        <p:blipFill>
          <a:blip r:embed="rId7" cstate="print"/>
          <a:srcRect r="22917" b="9375"/>
          <a:stretch>
            <a:fillRect/>
          </a:stretch>
        </p:blipFill>
        <p:spPr>
          <a:xfrm>
            <a:off x="6934200" y="1905000"/>
            <a:ext cx="1981200" cy="1552832"/>
          </a:xfrm>
          <a:prstGeom prst="rect">
            <a:avLst/>
          </a:prstGeom>
        </p:spPr>
      </p:pic>
    </p:spTree>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http://www.luxasiapacific.com/uploads/pics/background_water_purification.jpg"/>
          <p:cNvPicPr>
            <a:picLocks noChangeAspect="1" noChangeArrowheads="1"/>
          </p:cNvPicPr>
          <p:nvPr/>
        </p:nvPicPr>
        <p:blipFill>
          <a:blip r:embed="rId2" cstate="print"/>
          <a:srcRect/>
          <a:stretch>
            <a:fillRect/>
          </a:stretch>
        </p:blipFill>
        <p:spPr bwMode="auto">
          <a:xfrm>
            <a:off x="0" y="0"/>
            <a:ext cx="9144000" cy="1371600"/>
          </a:xfrm>
          <a:prstGeom prst="rect">
            <a:avLst/>
          </a:prstGeom>
          <a:noFill/>
          <a:ln w="9525">
            <a:noFill/>
            <a:miter lim="800000"/>
            <a:headEnd/>
            <a:tailEnd/>
          </a:ln>
        </p:spPr>
      </p:pic>
      <p:sp>
        <p:nvSpPr>
          <p:cNvPr id="5" name="Rectangle 4"/>
          <p:cNvSpPr/>
          <p:nvPr/>
        </p:nvSpPr>
        <p:spPr>
          <a:xfrm>
            <a:off x="1219200" y="1447800"/>
            <a:ext cx="6172200" cy="369332"/>
          </a:xfrm>
          <a:prstGeom prst="rect">
            <a:avLst/>
          </a:prstGeom>
        </p:spPr>
        <p:txBody>
          <a:bodyPr wrap="square">
            <a:spAutoFit/>
          </a:bodyPr>
          <a:lstStyle/>
          <a:p>
            <a:r>
              <a:rPr lang="en-US" dirty="0" smtClean="0"/>
              <a:t> </a:t>
            </a:r>
            <a:r>
              <a:rPr lang="en-US" b="1" u="sng" dirty="0" smtClean="0"/>
              <a:t>Home </a:t>
            </a:r>
            <a:r>
              <a:rPr lang="en-US" u="sng" dirty="0" smtClean="0"/>
              <a:t> -  About GSS  -  Services  -  Resources  -  Contact Us</a:t>
            </a:r>
            <a:endParaRPr lang="en-US" dirty="0"/>
          </a:p>
        </p:txBody>
      </p:sp>
      <p:pic>
        <p:nvPicPr>
          <p:cNvPr id="6" name="Picture 6"/>
          <p:cNvPicPr>
            <a:picLocks noChangeAspect="1" noChangeArrowheads="1"/>
          </p:cNvPicPr>
          <p:nvPr/>
        </p:nvPicPr>
        <p:blipFill>
          <a:blip r:embed="rId3" cstate="print"/>
          <a:srcRect/>
          <a:stretch>
            <a:fillRect/>
          </a:stretch>
        </p:blipFill>
        <p:spPr bwMode="auto">
          <a:xfrm>
            <a:off x="6665912" y="0"/>
            <a:ext cx="2478088" cy="742950"/>
          </a:xfrm>
          <a:prstGeom prst="rect">
            <a:avLst/>
          </a:prstGeom>
          <a:solidFill>
            <a:srgbClr val="A6A6A6"/>
          </a:solidFill>
          <a:ln w="9525">
            <a:noFill/>
            <a:miter lim="800000"/>
            <a:headEnd/>
            <a:tailEnd/>
          </a:ln>
        </p:spPr>
      </p:pic>
      <p:sp>
        <p:nvSpPr>
          <p:cNvPr id="7" name="Rectangle 6"/>
          <p:cNvSpPr/>
          <p:nvPr/>
        </p:nvSpPr>
        <p:spPr>
          <a:xfrm>
            <a:off x="228600" y="3733800"/>
            <a:ext cx="8382000" cy="2893100"/>
          </a:xfrm>
          <a:prstGeom prst="rect">
            <a:avLst/>
          </a:prstGeom>
        </p:spPr>
        <p:txBody>
          <a:bodyPr wrap="square">
            <a:spAutoFit/>
          </a:bodyPr>
          <a:lstStyle/>
          <a:p>
            <a:pPr algn="just"/>
            <a:r>
              <a:rPr lang="en-US" sz="1400" dirty="0" smtClean="0"/>
              <a:t>Ground Source Solutions</a:t>
            </a:r>
          </a:p>
          <a:p>
            <a:pPr algn="just"/>
            <a:r>
              <a:rPr lang="en-US" sz="1400" dirty="0" smtClean="0"/>
              <a:t> </a:t>
            </a:r>
          </a:p>
          <a:p>
            <a:pPr algn="just"/>
            <a:r>
              <a:rPr lang="en-US" sz="1400" dirty="0" smtClean="0"/>
              <a:t>Founded in 2003, Ground Source Solutions, LLC (GSS) provides comprehensive diagnostic and maintenance services for vertical closed loop, ground coupled, geothermal heat exchangers. GSS was formed by the management of Geothermal Services, Inc. in response to the growth in large scale commercial geothermal projects and the need expressed by clients to ensure the long term performance of these systems</a:t>
            </a:r>
          </a:p>
          <a:p>
            <a:pPr algn="just"/>
            <a:r>
              <a:rPr lang="en-US" sz="1400" dirty="0" smtClean="0"/>
              <a:t> </a:t>
            </a:r>
          </a:p>
          <a:p>
            <a:pPr algn="just"/>
            <a:r>
              <a:rPr lang="en-US" sz="1400" dirty="0" smtClean="0"/>
              <a:t>GSS Mission Statement:</a:t>
            </a:r>
          </a:p>
          <a:p>
            <a:pPr algn="just"/>
            <a:r>
              <a:rPr lang="en-US" sz="1400" dirty="0" smtClean="0"/>
              <a:t> </a:t>
            </a:r>
          </a:p>
          <a:p>
            <a:pPr algn="just"/>
            <a:r>
              <a:rPr lang="en-US" sz="1400" dirty="0" smtClean="0"/>
              <a:t>To promote optimum performance of commercial geothermal loop systems by providing top quality inspection and maintenance services.</a:t>
            </a:r>
          </a:p>
          <a:p>
            <a:pPr algn="just"/>
            <a:r>
              <a:rPr lang="en-US" sz="1400" dirty="0" smtClean="0"/>
              <a:t>We will provide these services in the most highly professional and ethical manner by always treating the client’s best interest as our top priority.</a:t>
            </a:r>
            <a:endParaRPr lang="en-US" sz="1400" dirty="0"/>
          </a:p>
        </p:txBody>
      </p:sp>
      <p:pic>
        <p:nvPicPr>
          <p:cNvPr id="12" name="Picture 11" descr="gss5.JPG"/>
          <p:cNvPicPr>
            <a:picLocks noChangeAspect="1"/>
          </p:cNvPicPr>
          <p:nvPr/>
        </p:nvPicPr>
        <p:blipFill>
          <a:blip r:embed="rId4" cstate="print"/>
          <a:srcRect r="24490" b="8571"/>
          <a:stretch>
            <a:fillRect/>
          </a:stretch>
        </p:blipFill>
        <p:spPr>
          <a:xfrm>
            <a:off x="152400" y="1905001"/>
            <a:ext cx="1981200" cy="1499287"/>
          </a:xfrm>
          <a:prstGeom prst="rect">
            <a:avLst/>
          </a:prstGeom>
        </p:spPr>
      </p:pic>
      <p:pic>
        <p:nvPicPr>
          <p:cNvPr id="13" name="Picture 12" descr="DSCN5794.JPG"/>
          <p:cNvPicPr>
            <a:picLocks noChangeAspect="1"/>
          </p:cNvPicPr>
          <p:nvPr/>
        </p:nvPicPr>
        <p:blipFill>
          <a:blip r:embed="rId5" cstate="print"/>
          <a:stretch>
            <a:fillRect/>
          </a:stretch>
        </p:blipFill>
        <p:spPr>
          <a:xfrm>
            <a:off x="2362200" y="1905000"/>
            <a:ext cx="1981200" cy="1485900"/>
          </a:xfrm>
          <a:prstGeom prst="rect">
            <a:avLst/>
          </a:prstGeom>
        </p:spPr>
      </p:pic>
    </p:spTree>
  </p:cSld>
  <p:clrMapOvr>
    <a:masterClrMapping/>
  </p:clrMapOvr>
  <p:transition advClick="0" advTm="1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strVal val="#ppt_w*0.70"/>
                                          </p:val>
                                        </p:tav>
                                        <p:tav tm="100000">
                                          <p:val>
                                            <p:strVal val="#ppt_w"/>
                                          </p:val>
                                        </p:tav>
                                      </p:tavLst>
                                    </p:anim>
                                    <p:anim calcmode="lin" valueType="num">
                                      <p:cBhvr>
                                        <p:cTn id="8" dur="1000" fill="hold"/>
                                        <p:tgtEl>
                                          <p:spTgt spid="13"/>
                                        </p:tgtEl>
                                        <p:attrNameLst>
                                          <p:attrName>ppt_h</p:attrName>
                                        </p:attrNameLst>
                                      </p:cBhvr>
                                      <p:tavLst>
                                        <p:tav tm="0">
                                          <p:val>
                                            <p:strVal val="#ppt_h"/>
                                          </p:val>
                                        </p:tav>
                                        <p:tav tm="100000">
                                          <p:val>
                                            <p:strVal val="#ppt_h"/>
                                          </p:val>
                                        </p:tav>
                                      </p:tavLst>
                                    </p:anim>
                                    <p:animEffect transition="in" filter="fade">
                                      <p:cBhvr>
                                        <p:cTn id="9"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http://www.luxasiapacific.com/uploads/pics/background_water_purification.jpg"/>
          <p:cNvPicPr>
            <a:picLocks noChangeAspect="1" noChangeArrowheads="1"/>
          </p:cNvPicPr>
          <p:nvPr/>
        </p:nvPicPr>
        <p:blipFill>
          <a:blip r:embed="rId2" cstate="print"/>
          <a:srcRect/>
          <a:stretch>
            <a:fillRect/>
          </a:stretch>
        </p:blipFill>
        <p:spPr bwMode="auto">
          <a:xfrm>
            <a:off x="0" y="0"/>
            <a:ext cx="9144000" cy="1371600"/>
          </a:xfrm>
          <a:prstGeom prst="rect">
            <a:avLst/>
          </a:prstGeom>
          <a:noFill/>
          <a:ln w="9525">
            <a:noFill/>
            <a:miter lim="800000"/>
            <a:headEnd/>
            <a:tailEnd/>
          </a:ln>
        </p:spPr>
      </p:pic>
      <p:sp>
        <p:nvSpPr>
          <p:cNvPr id="5" name="Rectangle 4"/>
          <p:cNvSpPr/>
          <p:nvPr/>
        </p:nvSpPr>
        <p:spPr>
          <a:xfrm>
            <a:off x="1219200" y="1447800"/>
            <a:ext cx="6172200" cy="369332"/>
          </a:xfrm>
          <a:prstGeom prst="rect">
            <a:avLst/>
          </a:prstGeom>
        </p:spPr>
        <p:txBody>
          <a:bodyPr wrap="square">
            <a:spAutoFit/>
          </a:bodyPr>
          <a:lstStyle/>
          <a:p>
            <a:r>
              <a:rPr lang="en-US" dirty="0" smtClean="0"/>
              <a:t> </a:t>
            </a:r>
            <a:r>
              <a:rPr lang="en-US" b="1" u="sng" dirty="0" smtClean="0"/>
              <a:t>Home </a:t>
            </a:r>
            <a:r>
              <a:rPr lang="en-US" u="sng" dirty="0" smtClean="0"/>
              <a:t> -  About GSS  -  Services  -  Resources  -  Contact Us</a:t>
            </a:r>
            <a:endParaRPr lang="en-US" dirty="0"/>
          </a:p>
        </p:txBody>
      </p:sp>
      <p:pic>
        <p:nvPicPr>
          <p:cNvPr id="6" name="Picture 6"/>
          <p:cNvPicPr>
            <a:picLocks noChangeAspect="1" noChangeArrowheads="1"/>
          </p:cNvPicPr>
          <p:nvPr/>
        </p:nvPicPr>
        <p:blipFill>
          <a:blip r:embed="rId3" cstate="print"/>
          <a:srcRect/>
          <a:stretch>
            <a:fillRect/>
          </a:stretch>
        </p:blipFill>
        <p:spPr bwMode="auto">
          <a:xfrm>
            <a:off x="6665912" y="0"/>
            <a:ext cx="2478088" cy="742950"/>
          </a:xfrm>
          <a:prstGeom prst="rect">
            <a:avLst/>
          </a:prstGeom>
          <a:solidFill>
            <a:srgbClr val="A6A6A6"/>
          </a:solidFill>
          <a:ln w="9525">
            <a:noFill/>
            <a:miter lim="800000"/>
            <a:headEnd/>
            <a:tailEnd/>
          </a:ln>
        </p:spPr>
      </p:pic>
      <p:sp>
        <p:nvSpPr>
          <p:cNvPr id="7" name="Rectangle 6"/>
          <p:cNvSpPr/>
          <p:nvPr/>
        </p:nvSpPr>
        <p:spPr>
          <a:xfrm>
            <a:off x="228600" y="3733800"/>
            <a:ext cx="8382000" cy="2893100"/>
          </a:xfrm>
          <a:prstGeom prst="rect">
            <a:avLst/>
          </a:prstGeom>
        </p:spPr>
        <p:txBody>
          <a:bodyPr wrap="square">
            <a:spAutoFit/>
          </a:bodyPr>
          <a:lstStyle/>
          <a:p>
            <a:pPr algn="just"/>
            <a:r>
              <a:rPr lang="en-US" sz="1400" dirty="0" smtClean="0"/>
              <a:t>Ground Source Solutions</a:t>
            </a:r>
          </a:p>
          <a:p>
            <a:pPr algn="just"/>
            <a:r>
              <a:rPr lang="en-US" sz="1400" dirty="0" smtClean="0"/>
              <a:t> </a:t>
            </a:r>
          </a:p>
          <a:p>
            <a:pPr algn="just"/>
            <a:r>
              <a:rPr lang="en-US" sz="1400" dirty="0" smtClean="0"/>
              <a:t>Founded in 2003, Ground Source Solutions, LLC (GSS) provides comprehensive diagnostic and maintenance services for vertical closed loop, ground coupled, geothermal heat exchangers. GSS was formed by the management of Geothermal Services, Inc. in response to the growth in large scale commercial geothermal projects and the need expressed by clients to ensure the long term performance of these systems</a:t>
            </a:r>
          </a:p>
          <a:p>
            <a:pPr algn="just"/>
            <a:r>
              <a:rPr lang="en-US" sz="1400" dirty="0" smtClean="0"/>
              <a:t> </a:t>
            </a:r>
          </a:p>
          <a:p>
            <a:pPr algn="just"/>
            <a:r>
              <a:rPr lang="en-US" sz="1400" dirty="0" smtClean="0"/>
              <a:t>GSS Mission Statement:</a:t>
            </a:r>
          </a:p>
          <a:p>
            <a:pPr algn="just"/>
            <a:r>
              <a:rPr lang="en-US" sz="1400" dirty="0" smtClean="0"/>
              <a:t> </a:t>
            </a:r>
          </a:p>
          <a:p>
            <a:pPr algn="just"/>
            <a:r>
              <a:rPr lang="en-US" sz="1400" dirty="0" smtClean="0"/>
              <a:t>To promote optimum performance of commercial geothermal loop systems by providing top quality inspection and maintenance services.</a:t>
            </a:r>
          </a:p>
          <a:p>
            <a:pPr algn="just"/>
            <a:r>
              <a:rPr lang="en-US" sz="1400" dirty="0" smtClean="0"/>
              <a:t>We will provide these services in the most highly professional and ethical manner by always treating the client’s best interest as our top priority.</a:t>
            </a:r>
            <a:endParaRPr lang="en-US" sz="1400" dirty="0"/>
          </a:p>
        </p:txBody>
      </p:sp>
      <p:pic>
        <p:nvPicPr>
          <p:cNvPr id="9" name="Picture 8" descr="gss5.JPG"/>
          <p:cNvPicPr>
            <a:picLocks noChangeAspect="1"/>
          </p:cNvPicPr>
          <p:nvPr/>
        </p:nvPicPr>
        <p:blipFill>
          <a:blip r:embed="rId4" cstate="print"/>
          <a:srcRect r="24490" b="8571"/>
          <a:stretch>
            <a:fillRect/>
          </a:stretch>
        </p:blipFill>
        <p:spPr>
          <a:xfrm>
            <a:off x="152400" y="1905001"/>
            <a:ext cx="1981200" cy="1499287"/>
          </a:xfrm>
          <a:prstGeom prst="rect">
            <a:avLst/>
          </a:prstGeom>
        </p:spPr>
      </p:pic>
      <p:pic>
        <p:nvPicPr>
          <p:cNvPr id="10" name="Picture 9" descr="DSCN5794.JPG"/>
          <p:cNvPicPr>
            <a:picLocks noChangeAspect="1"/>
          </p:cNvPicPr>
          <p:nvPr/>
        </p:nvPicPr>
        <p:blipFill>
          <a:blip r:embed="rId5" cstate="print"/>
          <a:stretch>
            <a:fillRect/>
          </a:stretch>
        </p:blipFill>
        <p:spPr>
          <a:xfrm>
            <a:off x="2362200" y="1905000"/>
            <a:ext cx="1981200" cy="1485900"/>
          </a:xfrm>
          <a:prstGeom prst="rect">
            <a:avLst/>
          </a:prstGeom>
        </p:spPr>
      </p:pic>
      <p:pic>
        <p:nvPicPr>
          <p:cNvPr id="11" name="Picture 10" descr="gss3.JPG"/>
          <p:cNvPicPr>
            <a:picLocks noChangeAspect="1"/>
          </p:cNvPicPr>
          <p:nvPr/>
        </p:nvPicPr>
        <p:blipFill>
          <a:blip r:embed="rId6" cstate="print"/>
          <a:srcRect r="18644" b="2857"/>
          <a:stretch>
            <a:fillRect/>
          </a:stretch>
        </p:blipFill>
        <p:spPr>
          <a:xfrm>
            <a:off x="4572000" y="1905000"/>
            <a:ext cx="2043952" cy="1447799"/>
          </a:xfrm>
          <a:prstGeom prst="rect">
            <a:avLst/>
          </a:prstGeom>
        </p:spPr>
      </p:pic>
    </p:spTree>
  </p:cSld>
  <p:clrMapOvr>
    <a:masterClrMapping/>
  </p:clrMapOvr>
  <p:transition advClick="0" advTm="1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strVal val="#ppt_w*0.70"/>
                                          </p:val>
                                        </p:tav>
                                        <p:tav tm="100000">
                                          <p:val>
                                            <p:strVal val="#ppt_w"/>
                                          </p:val>
                                        </p:tav>
                                      </p:tavLst>
                                    </p:anim>
                                    <p:anim calcmode="lin" valueType="num">
                                      <p:cBhvr>
                                        <p:cTn id="8" dur="1000" fill="hold"/>
                                        <p:tgtEl>
                                          <p:spTgt spid="11"/>
                                        </p:tgtEl>
                                        <p:attrNameLst>
                                          <p:attrName>ppt_h</p:attrName>
                                        </p:attrNameLst>
                                      </p:cBhvr>
                                      <p:tavLst>
                                        <p:tav tm="0">
                                          <p:val>
                                            <p:strVal val="#ppt_h"/>
                                          </p:val>
                                        </p:tav>
                                        <p:tav tm="100000">
                                          <p:val>
                                            <p:strVal val="#ppt_h"/>
                                          </p:val>
                                        </p:tav>
                                      </p:tavLst>
                                    </p:anim>
                                    <p:animEffect transition="in" filter="fade">
                                      <p:cBhvr>
                                        <p:cTn id="9"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http://www.luxasiapacific.com/uploads/pics/background_water_purification.jpg"/>
          <p:cNvPicPr>
            <a:picLocks noChangeAspect="1" noChangeArrowheads="1"/>
          </p:cNvPicPr>
          <p:nvPr/>
        </p:nvPicPr>
        <p:blipFill>
          <a:blip r:embed="rId2" cstate="print"/>
          <a:srcRect/>
          <a:stretch>
            <a:fillRect/>
          </a:stretch>
        </p:blipFill>
        <p:spPr bwMode="auto">
          <a:xfrm>
            <a:off x="0" y="0"/>
            <a:ext cx="9144000" cy="1371600"/>
          </a:xfrm>
          <a:prstGeom prst="rect">
            <a:avLst/>
          </a:prstGeom>
          <a:noFill/>
          <a:ln w="9525">
            <a:noFill/>
            <a:miter lim="800000"/>
            <a:headEnd/>
            <a:tailEnd/>
          </a:ln>
        </p:spPr>
      </p:pic>
      <p:sp>
        <p:nvSpPr>
          <p:cNvPr id="5" name="Rectangle 4"/>
          <p:cNvSpPr/>
          <p:nvPr/>
        </p:nvSpPr>
        <p:spPr>
          <a:xfrm>
            <a:off x="1219200" y="1447800"/>
            <a:ext cx="6172200" cy="369332"/>
          </a:xfrm>
          <a:prstGeom prst="rect">
            <a:avLst/>
          </a:prstGeom>
        </p:spPr>
        <p:txBody>
          <a:bodyPr wrap="square">
            <a:spAutoFit/>
          </a:bodyPr>
          <a:lstStyle/>
          <a:p>
            <a:r>
              <a:rPr lang="en-US" dirty="0" smtClean="0"/>
              <a:t> </a:t>
            </a:r>
            <a:r>
              <a:rPr lang="en-US" b="1" u="sng" dirty="0" smtClean="0"/>
              <a:t>Home </a:t>
            </a:r>
            <a:r>
              <a:rPr lang="en-US" u="sng" dirty="0" smtClean="0"/>
              <a:t> -  About GSS  -  Services  -  Resources  -  Contact Us</a:t>
            </a:r>
            <a:endParaRPr lang="en-US" dirty="0"/>
          </a:p>
        </p:txBody>
      </p:sp>
      <p:pic>
        <p:nvPicPr>
          <p:cNvPr id="6" name="Picture 6"/>
          <p:cNvPicPr>
            <a:picLocks noChangeAspect="1" noChangeArrowheads="1"/>
          </p:cNvPicPr>
          <p:nvPr/>
        </p:nvPicPr>
        <p:blipFill>
          <a:blip r:embed="rId3" cstate="print"/>
          <a:srcRect/>
          <a:stretch>
            <a:fillRect/>
          </a:stretch>
        </p:blipFill>
        <p:spPr bwMode="auto">
          <a:xfrm>
            <a:off x="6665912" y="0"/>
            <a:ext cx="2478088" cy="742950"/>
          </a:xfrm>
          <a:prstGeom prst="rect">
            <a:avLst/>
          </a:prstGeom>
          <a:solidFill>
            <a:srgbClr val="A6A6A6"/>
          </a:solidFill>
          <a:ln w="9525">
            <a:noFill/>
            <a:miter lim="800000"/>
            <a:headEnd/>
            <a:tailEnd/>
          </a:ln>
        </p:spPr>
      </p:pic>
      <p:sp>
        <p:nvSpPr>
          <p:cNvPr id="7" name="Rectangle 6"/>
          <p:cNvSpPr/>
          <p:nvPr/>
        </p:nvSpPr>
        <p:spPr>
          <a:xfrm>
            <a:off x="228600" y="3733800"/>
            <a:ext cx="8382000" cy="2893100"/>
          </a:xfrm>
          <a:prstGeom prst="rect">
            <a:avLst/>
          </a:prstGeom>
        </p:spPr>
        <p:txBody>
          <a:bodyPr wrap="square">
            <a:spAutoFit/>
          </a:bodyPr>
          <a:lstStyle/>
          <a:p>
            <a:pPr algn="just"/>
            <a:r>
              <a:rPr lang="en-US" sz="1400" dirty="0" smtClean="0"/>
              <a:t>Ground Source Solutions</a:t>
            </a:r>
          </a:p>
          <a:p>
            <a:pPr algn="just"/>
            <a:r>
              <a:rPr lang="en-US" sz="1400" dirty="0" smtClean="0"/>
              <a:t> </a:t>
            </a:r>
          </a:p>
          <a:p>
            <a:pPr algn="just"/>
            <a:r>
              <a:rPr lang="en-US" sz="1400" dirty="0" smtClean="0"/>
              <a:t>Founded in 2003, Ground Source Solutions, LLC (GSS) provides comprehensive diagnostic and maintenance services for vertical closed loop, ground coupled, geothermal heat exchangers. GSS was formed by the management of Geothermal Services, Inc. in response to the growth in large scale commercial geothermal projects and the need expressed by clients to ensure the long term performance of these systems</a:t>
            </a:r>
          </a:p>
          <a:p>
            <a:pPr algn="just"/>
            <a:r>
              <a:rPr lang="en-US" sz="1400" dirty="0" smtClean="0"/>
              <a:t> </a:t>
            </a:r>
          </a:p>
          <a:p>
            <a:pPr algn="just"/>
            <a:r>
              <a:rPr lang="en-US" sz="1400" dirty="0" smtClean="0"/>
              <a:t>GSS Mission Statement:</a:t>
            </a:r>
          </a:p>
          <a:p>
            <a:pPr algn="just"/>
            <a:r>
              <a:rPr lang="en-US" sz="1400" dirty="0" smtClean="0"/>
              <a:t> </a:t>
            </a:r>
          </a:p>
          <a:p>
            <a:pPr algn="just"/>
            <a:r>
              <a:rPr lang="en-US" sz="1400" dirty="0" smtClean="0"/>
              <a:t>To promote optimum performance of commercial geothermal loop systems by providing top quality inspection and maintenance services.</a:t>
            </a:r>
          </a:p>
          <a:p>
            <a:pPr algn="just"/>
            <a:r>
              <a:rPr lang="en-US" sz="1400" dirty="0" smtClean="0"/>
              <a:t>We will provide these services in the most highly professional and ethical manner by always treating the client’s best interest as our top priority.</a:t>
            </a:r>
            <a:endParaRPr lang="en-US" sz="1400" dirty="0"/>
          </a:p>
        </p:txBody>
      </p:sp>
      <p:pic>
        <p:nvPicPr>
          <p:cNvPr id="9" name="Picture 8" descr="gss5.JPG"/>
          <p:cNvPicPr>
            <a:picLocks noChangeAspect="1"/>
          </p:cNvPicPr>
          <p:nvPr/>
        </p:nvPicPr>
        <p:blipFill>
          <a:blip r:embed="rId4" cstate="print"/>
          <a:srcRect r="24490" b="8571"/>
          <a:stretch>
            <a:fillRect/>
          </a:stretch>
        </p:blipFill>
        <p:spPr>
          <a:xfrm>
            <a:off x="152400" y="1905001"/>
            <a:ext cx="1981200" cy="1499287"/>
          </a:xfrm>
          <a:prstGeom prst="rect">
            <a:avLst/>
          </a:prstGeom>
        </p:spPr>
      </p:pic>
      <p:pic>
        <p:nvPicPr>
          <p:cNvPr id="10" name="Picture 9" descr="DSCN5794.JPG"/>
          <p:cNvPicPr>
            <a:picLocks noChangeAspect="1"/>
          </p:cNvPicPr>
          <p:nvPr/>
        </p:nvPicPr>
        <p:blipFill>
          <a:blip r:embed="rId5" cstate="print"/>
          <a:stretch>
            <a:fillRect/>
          </a:stretch>
        </p:blipFill>
        <p:spPr>
          <a:xfrm>
            <a:off x="2362200" y="1905000"/>
            <a:ext cx="1981200" cy="1485900"/>
          </a:xfrm>
          <a:prstGeom prst="rect">
            <a:avLst/>
          </a:prstGeom>
        </p:spPr>
      </p:pic>
      <p:pic>
        <p:nvPicPr>
          <p:cNvPr id="11" name="Picture 10" descr="gss3.JPG"/>
          <p:cNvPicPr>
            <a:picLocks noChangeAspect="1"/>
          </p:cNvPicPr>
          <p:nvPr/>
        </p:nvPicPr>
        <p:blipFill>
          <a:blip r:embed="rId6" cstate="print"/>
          <a:srcRect r="18644" b="2857"/>
          <a:stretch>
            <a:fillRect/>
          </a:stretch>
        </p:blipFill>
        <p:spPr>
          <a:xfrm>
            <a:off x="4572000" y="1905000"/>
            <a:ext cx="2043952" cy="1447799"/>
          </a:xfrm>
          <a:prstGeom prst="rect">
            <a:avLst/>
          </a:prstGeom>
        </p:spPr>
      </p:pic>
      <p:pic>
        <p:nvPicPr>
          <p:cNvPr id="14" name="Picture 13" descr="Manifold Repairs 001.jpg"/>
          <p:cNvPicPr>
            <a:picLocks noChangeAspect="1"/>
          </p:cNvPicPr>
          <p:nvPr/>
        </p:nvPicPr>
        <p:blipFill>
          <a:blip r:embed="rId7" cstate="print"/>
          <a:stretch>
            <a:fillRect/>
          </a:stretch>
        </p:blipFill>
        <p:spPr>
          <a:xfrm>
            <a:off x="6858000" y="1905000"/>
            <a:ext cx="1981200" cy="1485900"/>
          </a:xfrm>
          <a:prstGeom prst="rect">
            <a:avLst/>
          </a:prstGeom>
        </p:spPr>
      </p:pic>
    </p:spTree>
  </p:cSld>
  <p:clrMapOvr>
    <a:masterClrMapping/>
  </p:clrMapOvr>
  <p:transition advClick="0" advTm="1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strVal val="#ppt_w*0.70"/>
                                          </p:val>
                                        </p:tav>
                                        <p:tav tm="100000">
                                          <p:val>
                                            <p:strVal val="#ppt_w"/>
                                          </p:val>
                                        </p:tav>
                                      </p:tavLst>
                                    </p:anim>
                                    <p:anim calcmode="lin" valueType="num">
                                      <p:cBhvr>
                                        <p:cTn id="8" dur="1000" fill="hold"/>
                                        <p:tgtEl>
                                          <p:spTgt spid="14"/>
                                        </p:tgtEl>
                                        <p:attrNameLst>
                                          <p:attrName>ppt_h</p:attrName>
                                        </p:attrNameLst>
                                      </p:cBhvr>
                                      <p:tavLst>
                                        <p:tav tm="0">
                                          <p:val>
                                            <p:strVal val="#ppt_h"/>
                                          </p:val>
                                        </p:tav>
                                        <p:tav tm="100000">
                                          <p:val>
                                            <p:strVal val="#ppt_h"/>
                                          </p:val>
                                        </p:tav>
                                      </p:tavLst>
                                    </p:anim>
                                    <p:animEffect transition="in" filter="fade">
                                      <p:cBhvr>
                                        <p:cTn id="9"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http://www.luxasiapacific.com/uploads/pics/background_water_purification.jpg"/>
          <p:cNvPicPr>
            <a:picLocks noChangeAspect="1" noChangeArrowheads="1"/>
          </p:cNvPicPr>
          <p:nvPr/>
        </p:nvPicPr>
        <p:blipFill>
          <a:blip r:embed="rId2" cstate="print"/>
          <a:srcRect/>
          <a:stretch>
            <a:fillRect/>
          </a:stretch>
        </p:blipFill>
        <p:spPr bwMode="auto">
          <a:xfrm>
            <a:off x="0" y="0"/>
            <a:ext cx="9144000" cy="1371600"/>
          </a:xfrm>
          <a:prstGeom prst="rect">
            <a:avLst/>
          </a:prstGeom>
          <a:noFill/>
          <a:ln w="9525">
            <a:noFill/>
            <a:miter lim="800000"/>
            <a:headEnd/>
            <a:tailEnd/>
          </a:ln>
        </p:spPr>
      </p:pic>
      <p:sp>
        <p:nvSpPr>
          <p:cNvPr id="5" name="Rectangle 4"/>
          <p:cNvSpPr/>
          <p:nvPr/>
        </p:nvSpPr>
        <p:spPr>
          <a:xfrm>
            <a:off x="1219200" y="1447800"/>
            <a:ext cx="6172200" cy="369332"/>
          </a:xfrm>
          <a:prstGeom prst="rect">
            <a:avLst/>
          </a:prstGeom>
        </p:spPr>
        <p:txBody>
          <a:bodyPr wrap="square">
            <a:spAutoFit/>
          </a:bodyPr>
          <a:lstStyle/>
          <a:p>
            <a:r>
              <a:rPr lang="en-US" dirty="0" smtClean="0"/>
              <a:t> </a:t>
            </a:r>
            <a:r>
              <a:rPr lang="en-US" b="1" u="sng" dirty="0" smtClean="0"/>
              <a:t>Home </a:t>
            </a:r>
            <a:r>
              <a:rPr lang="en-US" u="sng" dirty="0" smtClean="0"/>
              <a:t> -  About GSS  -  Services  -  Resources  -  Contact Us</a:t>
            </a:r>
            <a:endParaRPr lang="en-US" dirty="0"/>
          </a:p>
        </p:txBody>
      </p:sp>
      <p:pic>
        <p:nvPicPr>
          <p:cNvPr id="6" name="Picture 6"/>
          <p:cNvPicPr>
            <a:picLocks noChangeAspect="1" noChangeArrowheads="1"/>
          </p:cNvPicPr>
          <p:nvPr/>
        </p:nvPicPr>
        <p:blipFill>
          <a:blip r:embed="rId3" cstate="print"/>
          <a:srcRect/>
          <a:stretch>
            <a:fillRect/>
          </a:stretch>
        </p:blipFill>
        <p:spPr bwMode="auto">
          <a:xfrm>
            <a:off x="6665912" y="0"/>
            <a:ext cx="2478088" cy="742950"/>
          </a:xfrm>
          <a:prstGeom prst="rect">
            <a:avLst/>
          </a:prstGeom>
          <a:solidFill>
            <a:srgbClr val="A6A6A6"/>
          </a:solidFill>
          <a:ln w="9525">
            <a:noFill/>
            <a:miter lim="800000"/>
            <a:headEnd/>
            <a:tailEnd/>
          </a:ln>
        </p:spPr>
      </p:pic>
      <p:sp>
        <p:nvSpPr>
          <p:cNvPr id="7" name="Rectangle 6"/>
          <p:cNvSpPr/>
          <p:nvPr/>
        </p:nvSpPr>
        <p:spPr>
          <a:xfrm>
            <a:off x="228600" y="3733800"/>
            <a:ext cx="8382000" cy="2893100"/>
          </a:xfrm>
          <a:prstGeom prst="rect">
            <a:avLst/>
          </a:prstGeom>
        </p:spPr>
        <p:txBody>
          <a:bodyPr wrap="square">
            <a:spAutoFit/>
          </a:bodyPr>
          <a:lstStyle/>
          <a:p>
            <a:pPr algn="just"/>
            <a:r>
              <a:rPr lang="en-US" sz="1400" dirty="0" smtClean="0"/>
              <a:t>Ground Source Solutions</a:t>
            </a:r>
          </a:p>
          <a:p>
            <a:pPr algn="just"/>
            <a:r>
              <a:rPr lang="en-US" sz="1400" dirty="0" smtClean="0"/>
              <a:t> </a:t>
            </a:r>
          </a:p>
          <a:p>
            <a:pPr algn="just"/>
            <a:r>
              <a:rPr lang="en-US" sz="1400" dirty="0" smtClean="0"/>
              <a:t>Founded in 2003, Ground Source Solutions, LLC (GSS) provides comprehensive diagnostic and maintenance services for vertical closed loop, ground coupled, geothermal heat exchangers. GSS was formed by the management of Geothermal Services, Inc. in response to the growth in large scale commercial geothermal projects and the need expressed by clients to ensure the long term performance of these systems</a:t>
            </a:r>
          </a:p>
          <a:p>
            <a:pPr algn="just"/>
            <a:r>
              <a:rPr lang="en-US" sz="1400" dirty="0" smtClean="0"/>
              <a:t> </a:t>
            </a:r>
          </a:p>
          <a:p>
            <a:pPr algn="just"/>
            <a:r>
              <a:rPr lang="en-US" sz="1400" dirty="0" smtClean="0"/>
              <a:t>GSS Mission Statement:</a:t>
            </a:r>
          </a:p>
          <a:p>
            <a:pPr algn="just"/>
            <a:r>
              <a:rPr lang="en-US" sz="1400" dirty="0" smtClean="0"/>
              <a:t> </a:t>
            </a:r>
          </a:p>
          <a:p>
            <a:pPr algn="just"/>
            <a:r>
              <a:rPr lang="en-US" sz="1400" dirty="0" smtClean="0"/>
              <a:t>To promote optimum performance of commercial geothermal loop systems by providing top quality inspection and maintenance services.</a:t>
            </a:r>
          </a:p>
          <a:p>
            <a:pPr algn="just"/>
            <a:r>
              <a:rPr lang="en-US" sz="1400" dirty="0" smtClean="0"/>
              <a:t>We will provide these services in the most highly professional and ethical manner by always treating the client’s best interest as our top priority.</a:t>
            </a:r>
            <a:endParaRPr lang="en-US" sz="1400" dirty="0"/>
          </a:p>
        </p:txBody>
      </p:sp>
      <p:pic>
        <p:nvPicPr>
          <p:cNvPr id="9" name="Picture 8" descr="gss5.JPG"/>
          <p:cNvPicPr>
            <a:picLocks noChangeAspect="1"/>
          </p:cNvPicPr>
          <p:nvPr/>
        </p:nvPicPr>
        <p:blipFill>
          <a:blip r:embed="rId4" cstate="print"/>
          <a:srcRect r="24490" b="8571"/>
          <a:stretch>
            <a:fillRect/>
          </a:stretch>
        </p:blipFill>
        <p:spPr>
          <a:xfrm>
            <a:off x="152400" y="1905001"/>
            <a:ext cx="1981200" cy="1499287"/>
          </a:xfrm>
          <a:prstGeom prst="rect">
            <a:avLst/>
          </a:prstGeom>
        </p:spPr>
      </p:pic>
      <p:pic>
        <p:nvPicPr>
          <p:cNvPr id="10" name="Picture 9" descr="DSCN5794.JPG"/>
          <p:cNvPicPr>
            <a:picLocks noChangeAspect="1"/>
          </p:cNvPicPr>
          <p:nvPr/>
        </p:nvPicPr>
        <p:blipFill>
          <a:blip r:embed="rId5" cstate="print"/>
          <a:stretch>
            <a:fillRect/>
          </a:stretch>
        </p:blipFill>
        <p:spPr>
          <a:xfrm>
            <a:off x="2362200" y="1905000"/>
            <a:ext cx="1981200" cy="1485900"/>
          </a:xfrm>
          <a:prstGeom prst="rect">
            <a:avLst/>
          </a:prstGeom>
        </p:spPr>
      </p:pic>
      <p:pic>
        <p:nvPicPr>
          <p:cNvPr id="11" name="Picture 10" descr="gss3.JPG"/>
          <p:cNvPicPr>
            <a:picLocks noChangeAspect="1"/>
          </p:cNvPicPr>
          <p:nvPr/>
        </p:nvPicPr>
        <p:blipFill>
          <a:blip r:embed="rId6" cstate="print"/>
          <a:srcRect r="18644" b="2857"/>
          <a:stretch>
            <a:fillRect/>
          </a:stretch>
        </p:blipFill>
        <p:spPr>
          <a:xfrm>
            <a:off x="4572000" y="1905000"/>
            <a:ext cx="2043952" cy="1447799"/>
          </a:xfrm>
          <a:prstGeom prst="rect">
            <a:avLst/>
          </a:prstGeom>
        </p:spPr>
      </p:pic>
      <p:pic>
        <p:nvPicPr>
          <p:cNvPr id="14" name="Picture 13" descr="Manifold Repairs 001.jpg"/>
          <p:cNvPicPr>
            <a:picLocks noChangeAspect="1"/>
          </p:cNvPicPr>
          <p:nvPr/>
        </p:nvPicPr>
        <p:blipFill>
          <a:blip r:embed="rId7" cstate="print"/>
          <a:stretch>
            <a:fillRect/>
          </a:stretch>
        </p:blipFill>
        <p:spPr>
          <a:xfrm>
            <a:off x="6858000" y="1905000"/>
            <a:ext cx="1981200" cy="1485900"/>
          </a:xfrm>
          <a:prstGeom prst="rect">
            <a:avLst/>
          </a:prstGeom>
        </p:spPr>
      </p:pic>
    </p:spTree>
  </p:cSld>
  <p:clrMapOvr>
    <a:masterClrMapping/>
  </p:clrMapOvr>
  <p:transition advClick="0" advTm="1000">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advClick="0" advTm="100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http://www.luxasiapacific.com/uploads/pics/background_water_purification.jpg"/>
          <p:cNvPicPr>
            <a:picLocks noChangeAspect="1" noChangeArrowheads="1"/>
          </p:cNvPicPr>
          <p:nvPr/>
        </p:nvPicPr>
        <p:blipFill>
          <a:blip r:embed="rId2" cstate="print"/>
          <a:srcRect/>
          <a:stretch>
            <a:fillRect/>
          </a:stretch>
        </p:blipFill>
        <p:spPr bwMode="auto">
          <a:xfrm>
            <a:off x="0" y="0"/>
            <a:ext cx="9144000" cy="1371600"/>
          </a:xfrm>
          <a:prstGeom prst="rect">
            <a:avLst/>
          </a:prstGeom>
          <a:noFill/>
          <a:ln w="9525">
            <a:noFill/>
            <a:miter lim="800000"/>
            <a:headEnd/>
            <a:tailEnd/>
          </a:ln>
        </p:spPr>
      </p:pic>
      <p:sp>
        <p:nvSpPr>
          <p:cNvPr id="5" name="Rectangle 4"/>
          <p:cNvSpPr/>
          <p:nvPr/>
        </p:nvSpPr>
        <p:spPr>
          <a:xfrm>
            <a:off x="1219200" y="1447800"/>
            <a:ext cx="6172200" cy="369332"/>
          </a:xfrm>
          <a:prstGeom prst="rect">
            <a:avLst/>
          </a:prstGeom>
        </p:spPr>
        <p:txBody>
          <a:bodyPr wrap="square">
            <a:spAutoFit/>
          </a:bodyPr>
          <a:lstStyle/>
          <a:p>
            <a:r>
              <a:rPr lang="en-US" dirty="0" smtClean="0"/>
              <a:t> </a:t>
            </a:r>
            <a:r>
              <a:rPr lang="en-US" b="1" u="sng" dirty="0" smtClean="0"/>
              <a:t>Home </a:t>
            </a:r>
            <a:r>
              <a:rPr lang="en-US" u="sng" dirty="0" smtClean="0"/>
              <a:t> -  About GSS  -  Services  -  Resources  -  Contact Us</a:t>
            </a:r>
            <a:endParaRPr lang="en-US" dirty="0"/>
          </a:p>
        </p:txBody>
      </p:sp>
      <p:pic>
        <p:nvPicPr>
          <p:cNvPr id="6" name="Picture 6"/>
          <p:cNvPicPr>
            <a:picLocks noChangeAspect="1" noChangeArrowheads="1"/>
          </p:cNvPicPr>
          <p:nvPr/>
        </p:nvPicPr>
        <p:blipFill>
          <a:blip r:embed="rId3" cstate="print"/>
          <a:srcRect/>
          <a:stretch>
            <a:fillRect/>
          </a:stretch>
        </p:blipFill>
        <p:spPr bwMode="auto">
          <a:xfrm>
            <a:off x="6665912" y="0"/>
            <a:ext cx="2478088" cy="742950"/>
          </a:xfrm>
          <a:prstGeom prst="rect">
            <a:avLst/>
          </a:prstGeom>
          <a:solidFill>
            <a:srgbClr val="A6A6A6"/>
          </a:solidFill>
          <a:ln w="9525">
            <a:noFill/>
            <a:miter lim="800000"/>
            <a:headEnd/>
            <a:tailEnd/>
          </a:ln>
        </p:spPr>
      </p:pic>
      <p:sp>
        <p:nvSpPr>
          <p:cNvPr id="7" name="Rectangle 6"/>
          <p:cNvSpPr/>
          <p:nvPr/>
        </p:nvSpPr>
        <p:spPr>
          <a:xfrm>
            <a:off x="228600" y="3733800"/>
            <a:ext cx="8382000" cy="2893100"/>
          </a:xfrm>
          <a:prstGeom prst="rect">
            <a:avLst/>
          </a:prstGeom>
        </p:spPr>
        <p:txBody>
          <a:bodyPr wrap="square">
            <a:spAutoFit/>
          </a:bodyPr>
          <a:lstStyle/>
          <a:p>
            <a:pPr algn="just"/>
            <a:r>
              <a:rPr lang="en-US" sz="1400" dirty="0" smtClean="0"/>
              <a:t>Ground Source Solutions</a:t>
            </a:r>
          </a:p>
          <a:p>
            <a:pPr algn="just"/>
            <a:r>
              <a:rPr lang="en-US" sz="1400" dirty="0" smtClean="0"/>
              <a:t> </a:t>
            </a:r>
          </a:p>
          <a:p>
            <a:pPr algn="just"/>
            <a:r>
              <a:rPr lang="en-US" sz="1400" dirty="0" smtClean="0"/>
              <a:t>Founded in 2003, Ground Source Solutions, LLC (GSS) provides comprehensive diagnostic and maintenance services for vertical closed loop, ground coupled, geothermal heat exchangers. GSS was formed by the management of Geothermal Services, Inc. in response to the growth in large scale commercial geothermal projects and the need expressed by clients to ensure the long term performance of these systems</a:t>
            </a:r>
          </a:p>
          <a:p>
            <a:pPr algn="just"/>
            <a:r>
              <a:rPr lang="en-US" sz="1400" dirty="0" smtClean="0"/>
              <a:t> </a:t>
            </a:r>
          </a:p>
          <a:p>
            <a:pPr algn="just"/>
            <a:r>
              <a:rPr lang="en-US" sz="1400" dirty="0" smtClean="0"/>
              <a:t>GSS Mission Statement:</a:t>
            </a:r>
          </a:p>
          <a:p>
            <a:pPr algn="just"/>
            <a:r>
              <a:rPr lang="en-US" sz="1400" dirty="0" smtClean="0"/>
              <a:t> </a:t>
            </a:r>
          </a:p>
          <a:p>
            <a:pPr algn="just"/>
            <a:r>
              <a:rPr lang="en-US" sz="1400" dirty="0" smtClean="0"/>
              <a:t>To promote optimum performance of commercial geothermal loop systems by providing top quality inspection and maintenance services.</a:t>
            </a:r>
          </a:p>
          <a:p>
            <a:pPr algn="just"/>
            <a:r>
              <a:rPr lang="en-US" sz="1400" dirty="0" smtClean="0"/>
              <a:t>We will provide these services in the most highly professional and ethical manner by always treating the client’s best interest as our top priority.</a:t>
            </a:r>
            <a:endParaRPr lang="en-US" sz="1400" dirty="0"/>
          </a:p>
        </p:txBody>
      </p:sp>
      <p:pic>
        <p:nvPicPr>
          <p:cNvPr id="10" name="Picture 9" descr="DSCN5794.JPG"/>
          <p:cNvPicPr>
            <a:picLocks noChangeAspect="1"/>
          </p:cNvPicPr>
          <p:nvPr/>
        </p:nvPicPr>
        <p:blipFill>
          <a:blip r:embed="rId4" cstate="print"/>
          <a:stretch>
            <a:fillRect/>
          </a:stretch>
        </p:blipFill>
        <p:spPr>
          <a:xfrm>
            <a:off x="228600" y="1905000"/>
            <a:ext cx="1981200" cy="1485900"/>
          </a:xfrm>
          <a:prstGeom prst="rect">
            <a:avLst/>
          </a:prstGeom>
        </p:spPr>
      </p:pic>
      <p:pic>
        <p:nvPicPr>
          <p:cNvPr id="11" name="Picture 10" descr="gss3.JPG"/>
          <p:cNvPicPr>
            <a:picLocks noChangeAspect="1"/>
          </p:cNvPicPr>
          <p:nvPr/>
        </p:nvPicPr>
        <p:blipFill>
          <a:blip r:embed="rId5" cstate="print"/>
          <a:srcRect r="18644" b="2857"/>
          <a:stretch>
            <a:fillRect/>
          </a:stretch>
        </p:blipFill>
        <p:spPr>
          <a:xfrm>
            <a:off x="2362200" y="1905000"/>
            <a:ext cx="2043952" cy="1447799"/>
          </a:xfrm>
          <a:prstGeom prst="rect">
            <a:avLst/>
          </a:prstGeom>
        </p:spPr>
      </p:pic>
      <p:pic>
        <p:nvPicPr>
          <p:cNvPr id="13" name="Picture 12" descr="Manifold Repairs 001.jpg"/>
          <p:cNvPicPr>
            <a:picLocks noChangeAspect="1"/>
          </p:cNvPicPr>
          <p:nvPr/>
        </p:nvPicPr>
        <p:blipFill>
          <a:blip r:embed="rId6" cstate="print"/>
          <a:stretch>
            <a:fillRect/>
          </a:stretch>
        </p:blipFill>
        <p:spPr>
          <a:xfrm>
            <a:off x="4572000" y="1905000"/>
            <a:ext cx="1981200" cy="1485900"/>
          </a:xfrm>
          <a:prstGeom prst="rect">
            <a:avLst/>
          </a:prstGeom>
        </p:spPr>
      </p:pic>
      <p:pic>
        <p:nvPicPr>
          <p:cNvPr id="14" name="Picture 13" descr="DSCN5805.JPG"/>
          <p:cNvPicPr>
            <a:picLocks noChangeAspect="1"/>
          </p:cNvPicPr>
          <p:nvPr/>
        </p:nvPicPr>
        <p:blipFill>
          <a:blip r:embed="rId7" cstate="print"/>
          <a:stretch>
            <a:fillRect/>
          </a:stretch>
        </p:blipFill>
        <p:spPr>
          <a:xfrm>
            <a:off x="6781800" y="1905000"/>
            <a:ext cx="1981200" cy="1485900"/>
          </a:xfrm>
          <a:prstGeom prst="rect">
            <a:avLst/>
          </a:prstGeom>
        </p:spPr>
      </p:pic>
    </p:spTree>
  </p:cSld>
  <p:clrMapOvr>
    <a:masterClrMapping/>
  </p:clrMapOvr>
  <p:transition spd="slow" advClick="0" advTm="1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12"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1000" fill="hold"/>
                                        <p:tgtEl>
                                          <p:spTgt spid="5"/>
                                        </p:tgtEl>
                                        <p:attrNameLst>
                                          <p:attrName>ppt_x</p:attrName>
                                        </p:attrNameLst>
                                      </p:cBhvr>
                                      <p:tavLst>
                                        <p:tav tm="0">
                                          <p:val>
                                            <p:strVal val="#ppt_x"/>
                                          </p:val>
                                        </p:tav>
                                        <p:tav tm="100000">
                                          <p:val>
                                            <p:strVal val="#ppt_x"/>
                                          </p:val>
                                        </p:tav>
                                      </p:tavLst>
                                    </p:anim>
                                    <p:anim calcmode="lin" valueType="num">
                                      <p:cBhvr additive="base">
                                        <p:cTn id="16" dur="10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1000" fill="hold"/>
                                        <p:tgtEl>
                                          <p:spTgt spid="7"/>
                                        </p:tgtEl>
                                        <p:attrNameLst>
                                          <p:attrName>ppt_x</p:attrName>
                                        </p:attrNameLst>
                                      </p:cBhvr>
                                      <p:tavLst>
                                        <p:tav tm="0">
                                          <p:val>
                                            <p:strVal val="#ppt_x"/>
                                          </p:val>
                                        </p:tav>
                                        <p:tav tm="100000">
                                          <p:val>
                                            <p:strVal val="#ppt_x"/>
                                          </p:val>
                                        </p:tav>
                                      </p:tavLst>
                                    </p:anim>
                                    <p:anim calcmode="lin" valueType="num">
                                      <p:cBhvr additive="base">
                                        <p:cTn id="20"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5"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1000" fill="hold"/>
                                        <p:tgtEl>
                                          <p:spTgt spid="10"/>
                                        </p:tgtEl>
                                        <p:attrNameLst>
                                          <p:attrName>ppt_w</p:attrName>
                                        </p:attrNameLst>
                                      </p:cBhvr>
                                      <p:tavLst>
                                        <p:tav tm="0">
                                          <p:val>
                                            <p:strVal val="#ppt_w*0.70"/>
                                          </p:val>
                                        </p:tav>
                                        <p:tav tm="100000">
                                          <p:val>
                                            <p:strVal val="#ppt_w"/>
                                          </p:val>
                                        </p:tav>
                                      </p:tavLst>
                                    </p:anim>
                                    <p:anim calcmode="lin" valueType="num">
                                      <p:cBhvr>
                                        <p:cTn id="26" dur="1000" fill="hold"/>
                                        <p:tgtEl>
                                          <p:spTgt spid="10"/>
                                        </p:tgtEl>
                                        <p:attrNameLst>
                                          <p:attrName>ppt_h</p:attrName>
                                        </p:attrNameLst>
                                      </p:cBhvr>
                                      <p:tavLst>
                                        <p:tav tm="0">
                                          <p:val>
                                            <p:strVal val="#ppt_h"/>
                                          </p:val>
                                        </p:tav>
                                        <p:tav tm="100000">
                                          <p:val>
                                            <p:strVal val="#ppt_h"/>
                                          </p:val>
                                        </p:tav>
                                      </p:tavLst>
                                    </p:anim>
                                    <p:animEffect transition="in" filter="fade">
                                      <p:cBhvr>
                                        <p:cTn id="27" dur="1000"/>
                                        <p:tgtEl>
                                          <p:spTgt spid="10"/>
                                        </p:tgtEl>
                                      </p:cBhvr>
                                    </p:animEffect>
                                  </p:childTnLst>
                                </p:cTn>
                              </p:par>
                              <p:par>
                                <p:cTn id="28" presetID="55" presetClass="entr" presetSubtype="0" fill="hold" nodeType="with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p:cTn id="30" dur="1000" fill="hold"/>
                                        <p:tgtEl>
                                          <p:spTgt spid="11"/>
                                        </p:tgtEl>
                                        <p:attrNameLst>
                                          <p:attrName>ppt_w</p:attrName>
                                        </p:attrNameLst>
                                      </p:cBhvr>
                                      <p:tavLst>
                                        <p:tav tm="0">
                                          <p:val>
                                            <p:strVal val="#ppt_w*0.70"/>
                                          </p:val>
                                        </p:tav>
                                        <p:tav tm="100000">
                                          <p:val>
                                            <p:strVal val="#ppt_w"/>
                                          </p:val>
                                        </p:tav>
                                      </p:tavLst>
                                    </p:anim>
                                    <p:anim calcmode="lin" valueType="num">
                                      <p:cBhvr>
                                        <p:cTn id="31" dur="1000" fill="hold"/>
                                        <p:tgtEl>
                                          <p:spTgt spid="11"/>
                                        </p:tgtEl>
                                        <p:attrNameLst>
                                          <p:attrName>ppt_h</p:attrName>
                                        </p:attrNameLst>
                                      </p:cBhvr>
                                      <p:tavLst>
                                        <p:tav tm="0">
                                          <p:val>
                                            <p:strVal val="#ppt_h"/>
                                          </p:val>
                                        </p:tav>
                                        <p:tav tm="100000">
                                          <p:val>
                                            <p:strVal val="#ppt_h"/>
                                          </p:val>
                                        </p:tav>
                                      </p:tavLst>
                                    </p:anim>
                                    <p:animEffect transition="in" filter="fade">
                                      <p:cBhvr>
                                        <p:cTn id="32" dur="1000"/>
                                        <p:tgtEl>
                                          <p:spTgt spid="11"/>
                                        </p:tgtEl>
                                      </p:cBhvr>
                                    </p:animEffect>
                                  </p:childTnLst>
                                </p:cTn>
                              </p:par>
                              <p:par>
                                <p:cTn id="33" presetID="55" presetClass="entr" presetSubtype="0" fill="hold" nodeType="with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p:cTn id="35" dur="1000" fill="hold"/>
                                        <p:tgtEl>
                                          <p:spTgt spid="13"/>
                                        </p:tgtEl>
                                        <p:attrNameLst>
                                          <p:attrName>ppt_w</p:attrName>
                                        </p:attrNameLst>
                                      </p:cBhvr>
                                      <p:tavLst>
                                        <p:tav tm="0">
                                          <p:val>
                                            <p:strVal val="#ppt_w*0.70"/>
                                          </p:val>
                                        </p:tav>
                                        <p:tav tm="100000">
                                          <p:val>
                                            <p:strVal val="#ppt_w"/>
                                          </p:val>
                                        </p:tav>
                                      </p:tavLst>
                                    </p:anim>
                                    <p:anim calcmode="lin" valueType="num">
                                      <p:cBhvr>
                                        <p:cTn id="36" dur="1000" fill="hold"/>
                                        <p:tgtEl>
                                          <p:spTgt spid="13"/>
                                        </p:tgtEl>
                                        <p:attrNameLst>
                                          <p:attrName>ppt_h</p:attrName>
                                        </p:attrNameLst>
                                      </p:cBhvr>
                                      <p:tavLst>
                                        <p:tav tm="0">
                                          <p:val>
                                            <p:strVal val="#ppt_h"/>
                                          </p:val>
                                        </p:tav>
                                        <p:tav tm="100000">
                                          <p:val>
                                            <p:strVal val="#ppt_h"/>
                                          </p:val>
                                        </p:tav>
                                      </p:tavLst>
                                    </p:anim>
                                    <p:animEffect transition="in" filter="fade">
                                      <p:cBhvr>
                                        <p:cTn id="37" dur="1000"/>
                                        <p:tgtEl>
                                          <p:spTgt spid="13"/>
                                        </p:tgtEl>
                                      </p:cBhvr>
                                    </p:animEffect>
                                  </p:childTnLst>
                                </p:cTn>
                              </p:par>
                              <p:par>
                                <p:cTn id="38" presetID="55" presetClass="entr" presetSubtype="0" fill="hold" nodeType="withEffect">
                                  <p:stCondLst>
                                    <p:cond delay="0"/>
                                  </p:stCondLst>
                                  <p:childTnLst>
                                    <p:set>
                                      <p:cBhvr>
                                        <p:cTn id="39" dur="1" fill="hold">
                                          <p:stCondLst>
                                            <p:cond delay="0"/>
                                          </p:stCondLst>
                                        </p:cTn>
                                        <p:tgtEl>
                                          <p:spTgt spid="14"/>
                                        </p:tgtEl>
                                        <p:attrNameLst>
                                          <p:attrName>style.visibility</p:attrName>
                                        </p:attrNameLst>
                                      </p:cBhvr>
                                      <p:to>
                                        <p:strVal val="visible"/>
                                      </p:to>
                                    </p:set>
                                    <p:anim calcmode="lin" valueType="num">
                                      <p:cBhvr>
                                        <p:cTn id="40" dur="1000" fill="hold"/>
                                        <p:tgtEl>
                                          <p:spTgt spid="14"/>
                                        </p:tgtEl>
                                        <p:attrNameLst>
                                          <p:attrName>ppt_w</p:attrName>
                                        </p:attrNameLst>
                                      </p:cBhvr>
                                      <p:tavLst>
                                        <p:tav tm="0">
                                          <p:val>
                                            <p:strVal val="#ppt_w*0.70"/>
                                          </p:val>
                                        </p:tav>
                                        <p:tav tm="100000">
                                          <p:val>
                                            <p:strVal val="#ppt_w"/>
                                          </p:val>
                                        </p:tav>
                                      </p:tavLst>
                                    </p:anim>
                                    <p:anim calcmode="lin" valueType="num">
                                      <p:cBhvr>
                                        <p:cTn id="41" dur="1000" fill="hold"/>
                                        <p:tgtEl>
                                          <p:spTgt spid="14"/>
                                        </p:tgtEl>
                                        <p:attrNameLst>
                                          <p:attrName>ppt_h</p:attrName>
                                        </p:attrNameLst>
                                      </p:cBhvr>
                                      <p:tavLst>
                                        <p:tav tm="0">
                                          <p:val>
                                            <p:strVal val="#ppt_h"/>
                                          </p:val>
                                        </p:tav>
                                        <p:tav tm="100000">
                                          <p:val>
                                            <p:strVal val="#ppt_h"/>
                                          </p:val>
                                        </p:tav>
                                      </p:tavLst>
                                    </p:anim>
                                    <p:animEffect transition="in" filter="fade">
                                      <p:cBhvr>
                                        <p:cTn id="42"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http://www.luxasiapacific.com/uploads/pics/background_water_purification.jpg"/>
          <p:cNvPicPr>
            <a:picLocks noChangeAspect="1" noChangeArrowheads="1"/>
          </p:cNvPicPr>
          <p:nvPr/>
        </p:nvPicPr>
        <p:blipFill>
          <a:blip r:embed="rId2" cstate="print"/>
          <a:srcRect/>
          <a:stretch>
            <a:fillRect/>
          </a:stretch>
        </p:blipFill>
        <p:spPr bwMode="auto">
          <a:xfrm>
            <a:off x="0" y="0"/>
            <a:ext cx="9144000" cy="1371600"/>
          </a:xfrm>
          <a:prstGeom prst="rect">
            <a:avLst/>
          </a:prstGeom>
          <a:noFill/>
          <a:ln w="9525">
            <a:noFill/>
            <a:miter lim="800000"/>
            <a:headEnd/>
            <a:tailEnd/>
          </a:ln>
        </p:spPr>
      </p:pic>
      <p:sp>
        <p:nvSpPr>
          <p:cNvPr id="5" name="Rectangle 4"/>
          <p:cNvSpPr/>
          <p:nvPr/>
        </p:nvSpPr>
        <p:spPr>
          <a:xfrm>
            <a:off x="1219200" y="1447800"/>
            <a:ext cx="6172200" cy="369332"/>
          </a:xfrm>
          <a:prstGeom prst="rect">
            <a:avLst/>
          </a:prstGeom>
        </p:spPr>
        <p:txBody>
          <a:bodyPr wrap="square">
            <a:spAutoFit/>
          </a:bodyPr>
          <a:lstStyle/>
          <a:p>
            <a:r>
              <a:rPr lang="en-US" dirty="0" smtClean="0"/>
              <a:t> </a:t>
            </a:r>
            <a:r>
              <a:rPr lang="en-US" b="1" u="sng" dirty="0" smtClean="0"/>
              <a:t>Home </a:t>
            </a:r>
            <a:r>
              <a:rPr lang="en-US" u="sng" dirty="0" smtClean="0"/>
              <a:t> -  About GSS  -  Services  -  Resources  -  Contact Us</a:t>
            </a:r>
            <a:endParaRPr lang="en-US" dirty="0"/>
          </a:p>
        </p:txBody>
      </p:sp>
      <p:pic>
        <p:nvPicPr>
          <p:cNvPr id="6" name="Picture 6"/>
          <p:cNvPicPr>
            <a:picLocks noChangeAspect="1" noChangeArrowheads="1"/>
          </p:cNvPicPr>
          <p:nvPr/>
        </p:nvPicPr>
        <p:blipFill>
          <a:blip r:embed="rId3" cstate="print"/>
          <a:srcRect/>
          <a:stretch>
            <a:fillRect/>
          </a:stretch>
        </p:blipFill>
        <p:spPr bwMode="auto">
          <a:xfrm>
            <a:off x="6665912" y="0"/>
            <a:ext cx="2478088" cy="742950"/>
          </a:xfrm>
          <a:prstGeom prst="rect">
            <a:avLst/>
          </a:prstGeom>
          <a:solidFill>
            <a:srgbClr val="A6A6A6"/>
          </a:solidFill>
          <a:ln w="9525">
            <a:noFill/>
            <a:miter lim="800000"/>
            <a:headEnd/>
            <a:tailEnd/>
          </a:ln>
        </p:spPr>
      </p:pic>
      <p:sp>
        <p:nvSpPr>
          <p:cNvPr id="7" name="Rectangle 6"/>
          <p:cNvSpPr/>
          <p:nvPr/>
        </p:nvSpPr>
        <p:spPr>
          <a:xfrm>
            <a:off x="228600" y="3733800"/>
            <a:ext cx="8382000" cy="2893100"/>
          </a:xfrm>
          <a:prstGeom prst="rect">
            <a:avLst/>
          </a:prstGeom>
        </p:spPr>
        <p:txBody>
          <a:bodyPr wrap="square">
            <a:spAutoFit/>
          </a:bodyPr>
          <a:lstStyle/>
          <a:p>
            <a:pPr algn="just"/>
            <a:r>
              <a:rPr lang="en-US" sz="1400" dirty="0" smtClean="0"/>
              <a:t>Ground Source Solutions</a:t>
            </a:r>
          </a:p>
          <a:p>
            <a:pPr algn="just"/>
            <a:r>
              <a:rPr lang="en-US" sz="1400" dirty="0" smtClean="0"/>
              <a:t> </a:t>
            </a:r>
          </a:p>
          <a:p>
            <a:pPr algn="just"/>
            <a:r>
              <a:rPr lang="en-US" sz="1400" dirty="0" smtClean="0"/>
              <a:t>Founded in 2003, Ground Source Solutions, LLC (GSS) provides comprehensive diagnostic and maintenance services for vertical closed loop, ground coupled, geothermal heat exchangers. GSS was formed by the management of Geothermal Services, Inc. in response to the growth in large scale commercial geothermal projects and the need expressed by clients to ensure the long term performance of these systems</a:t>
            </a:r>
          </a:p>
          <a:p>
            <a:pPr algn="just"/>
            <a:r>
              <a:rPr lang="en-US" sz="1400" dirty="0" smtClean="0"/>
              <a:t> </a:t>
            </a:r>
          </a:p>
          <a:p>
            <a:pPr algn="just"/>
            <a:r>
              <a:rPr lang="en-US" sz="1400" dirty="0" smtClean="0"/>
              <a:t>GSS Mission Statement:</a:t>
            </a:r>
          </a:p>
          <a:p>
            <a:pPr algn="just"/>
            <a:r>
              <a:rPr lang="en-US" sz="1400" dirty="0" smtClean="0"/>
              <a:t> </a:t>
            </a:r>
          </a:p>
          <a:p>
            <a:pPr algn="just"/>
            <a:r>
              <a:rPr lang="en-US" sz="1400" dirty="0" smtClean="0"/>
              <a:t>To promote optimum performance of commercial geothermal loop systems by providing top quality inspection and maintenance services.</a:t>
            </a:r>
          </a:p>
          <a:p>
            <a:pPr algn="just"/>
            <a:r>
              <a:rPr lang="en-US" sz="1400" dirty="0" smtClean="0"/>
              <a:t>We will provide these services in the most highly professional and ethical manner by always treating the client’s best interest as our top priority.</a:t>
            </a:r>
            <a:endParaRPr lang="en-US" sz="1400" dirty="0"/>
          </a:p>
        </p:txBody>
      </p:sp>
      <p:pic>
        <p:nvPicPr>
          <p:cNvPr id="12" name="Picture 11" descr="gss3.JPG"/>
          <p:cNvPicPr>
            <a:picLocks noChangeAspect="1"/>
          </p:cNvPicPr>
          <p:nvPr/>
        </p:nvPicPr>
        <p:blipFill>
          <a:blip r:embed="rId4" cstate="print"/>
          <a:srcRect r="18644" b="2857"/>
          <a:stretch>
            <a:fillRect/>
          </a:stretch>
        </p:blipFill>
        <p:spPr>
          <a:xfrm>
            <a:off x="228600" y="1905000"/>
            <a:ext cx="2043952" cy="1447799"/>
          </a:xfrm>
          <a:prstGeom prst="rect">
            <a:avLst/>
          </a:prstGeom>
        </p:spPr>
      </p:pic>
      <p:pic>
        <p:nvPicPr>
          <p:cNvPr id="15" name="Picture 14" descr="Manifold Repairs 001.jpg"/>
          <p:cNvPicPr>
            <a:picLocks noChangeAspect="1"/>
          </p:cNvPicPr>
          <p:nvPr/>
        </p:nvPicPr>
        <p:blipFill>
          <a:blip r:embed="rId5" cstate="print"/>
          <a:stretch>
            <a:fillRect/>
          </a:stretch>
        </p:blipFill>
        <p:spPr>
          <a:xfrm>
            <a:off x="2438400" y="1905000"/>
            <a:ext cx="1981200" cy="1485900"/>
          </a:xfrm>
          <a:prstGeom prst="rect">
            <a:avLst/>
          </a:prstGeom>
        </p:spPr>
      </p:pic>
      <p:pic>
        <p:nvPicPr>
          <p:cNvPr id="16" name="Picture 15" descr="DSCN5805.JPG"/>
          <p:cNvPicPr>
            <a:picLocks noChangeAspect="1"/>
          </p:cNvPicPr>
          <p:nvPr/>
        </p:nvPicPr>
        <p:blipFill>
          <a:blip r:embed="rId6" cstate="print"/>
          <a:stretch>
            <a:fillRect/>
          </a:stretch>
        </p:blipFill>
        <p:spPr>
          <a:xfrm>
            <a:off x="4648200" y="1905000"/>
            <a:ext cx="1981200" cy="1485900"/>
          </a:xfrm>
          <a:prstGeom prst="rect">
            <a:avLst/>
          </a:prstGeom>
        </p:spPr>
      </p:pic>
      <p:pic>
        <p:nvPicPr>
          <p:cNvPr id="17" name="Picture 16" descr="DSCN5787.JPG"/>
          <p:cNvPicPr>
            <a:picLocks noChangeAspect="1"/>
          </p:cNvPicPr>
          <p:nvPr/>
        </p:nvPicPr>
        <p:blipFill>
          <a:blip r:embed="rId7" cstate="print"/>
          <a:stretch>
            <a:fillRect/>
          </a:stretch>
        </p:blipFill>
        <p:spPr>
          <a:xfrm>
            <a:off x="6858000" y="1905000"/>
            <a:ext cx="2057400" cy="1543050"/>
          </a:xfrm>
          <a:prstGeom prst="rect">
            <a:avLst/>
          </a:prstGeom>
        </p:spPr>
      </p:pic>
    </p:spTree>
  </p:cSld>
  <p:clrMapOvr>
    <a:masterClrMapping/>
  </p:clrMapOvr>
  <p:transition spd="slow" advClick="0" advTm="1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strVal val="#ppt_w*0.70"/>
                                          </p:val>
                                        </p:tav>
                                        <p:tav tm="100000">
                                          <p:val>
                                            <p:strVal val="#ppt_w"/>
                                          </p:val>
                                        </p:tav>
                                      </p:tavLst>
                                    </p:anim>
                                    <p:anim calcmode="lin" valueType="num">
                                      <p:cBhvr>
                                        <p:cTn id="8" dur="1000" fill="hold"/>
                                        <p:tgtEl>
                                          <p:spTgt spid="12"/>
                                        </p:tgtEl>
                                        <p:attrNameLst>
                                          <p:attrName>ppt_h</p:attrName>
                                        </p:attrNameLst>
                                      </p:cBhvr>
                                      <p:tavLst>
                                        <p:tav tm="0">
                                          <p:val>
                                            <p:strVal val="#ppt_h"/>
                                          </p:val>
                                        </p:tav>
                                        <p:tav tm="100000">
                                          <p:val>
                                            <p:strVal val="#ppt_h"/>
                                          </p:val>
                                        </p:tav>
                                      </p:tavLst>
                                    </p:anim>
                                    <p:animEffect transition="in" filter="fade">
                                      <p:cBhvr>
                                        <p:cTn id="9" dur="1000"/>
                                        <p:tgtEl>
                                          <p:spTgt spid="12"/>
                                        </p:tgtEl>
                                      </p:cBhvr>
                                    </p:animEffect>
                                  </p:childTnLst>
                                </p:cTn>
                              </p:par>
                              <p:par>
                                <p:cTn id="10" presetID="55"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1000" fill="hold"/>
                                        <p:tgtEl>
                                          <p:spTgt spid="15"/>
                                        </p:tgtEl>
                                        <p:attrNameLst>
                                          <p:attrName>ppt_w</p:attrName>
                                        </p:attrNameLst>
                                      </p:cBhvr>
                                      <p:tavLst>
                                        <p:tav tm="0">
                                          <p:val>
                                            <p:strVal val="#ppt_w*0.70"/>
                                          </p:val>
                                        </p:tav>
                                        <p:tav tm="100000">
                                          <p:val>
                                            <p:strVal val="#ppt_w"/>
                                          </p:val>
                                        </p:tav>
                                      </p:tavLst>
                                    </p:anim>
                                    <p:anim calcmode="lin" valueType="num">
                                      <p:cBhvr>
                                        <p:cTn id="13" dur="1000" fill="hold"/>
                                        <p:tgtEl>
                                          <p:spTgt spid="15"/>
                                        </p:tgtEl>
                                        <p:attrNameLst>
                                          <p:attrName>ppt_h</p:attrName>
                                        </p:attrNameLst>
                                      </p:cBhvr>
                                      <p:tavLst>
                                        <p:tav tm="0">
                                          <p:val>
                                            <p:strVal val="#ppt_h"/>
                                          </p:val>
                                        </p:tav>
                                        <p:tav tm="100000">
                                          <p:val>
                                            <p:strVal val="#ppt_h"/>
                                          </p:val>
                                        </p:tav>
                                      </p:tavLst>
                                    </p:anim>
                                    <p:animEffect transition="in" filter="fade">
                                      <p:cBhvr>
                                        <p:cTn id="14" dur="1000"/>
                                        <p:tgtEl>
                                          <p:spTgt spid="15"/>
                                        </p:tgtEl>
                                      </p:cBhvr>
                                    </p:animEffect>
                                  </p:childTnLst>
                                </p:cTn>
                              </p:par>
                              <p:par>
                                <p:cTn id="15" presetID="55"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p:cTn id="17" dur="1000" fill="hold"/>
                                        <p:tgtEl>
                                          <p:spTgt spid="16"/>
                                        </p:tgtEl>
                                        <p:attrNameLst>
                                          <p:attrName>ppt_w</p:attrName>
                                        </p:attrNameLst>
                                      </p:cBhvr>
                                      <p:tavLst>
                                        <p:tav tm="0">
                                          <p:val>
                                            <p:strVal val="#ppt_w*0.70"/>
                                          </p:val>
                                        </p:tav>
                                        <p:tav tm="100000">
                                          <p:val>
                                            <p:strVal val="#ppt_w"/>
                                          </p:val>
                                        </p:tav>
                                      </p:tavLst>
                                    </p:anim>
                                    <p:anim calcmode="lin" valueType="num">
                                      <p:cBhvr>
                                        <p:cTn id="18" dur="1000" fill="hold"/>
                                        <p:tgtEl>
                                          <p:spTgt spid="16"/>
                                        </p:tgtEl>
                                        <p:attrNameLst>
                                          <p:attrName>ppt_h</p:attrName>
                                        </p:attrNameLst>
                                      </p:cBhvr>
                                      <p:tavLst>
                                        <p:tav tm="0">
                                          <p:val>
                                            <p:strVal val="#ppt_h"/>
                                          </p:val>
                                        </p:tav>
                                        <p:tav tm="100000">
                                          <p:val>
                                            <p:strVal val="#ppt_h"/>
                                          </p:val>
                                        </p:tav>
                                      </p:tavLst>
                                    </p:anim>
                                    <p:animEffect transition="in" filter="fade">
                                      <p:cBhvr>
                                        <p:cTn id="19" dur="1000"/>
                                        <p:tgtEl>
                                          <p:spTgt spid="16"/>
                                        </p:tgtEl>
                                      </p:cBhvr>
                                    </p:animEffect>
                                  </p:childTnLst>
                                </p:cTn>
                              </p:par>
                              <p:par>
                                <p:cTn id="20" presetID="55" presetClass="entr" presetSubtype="0"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p:cTn id="22" dur="1000" fill="hold"/>
                                        <p:tgtEl>
                                          <p:spTgt spid="17"/>
                                        </p:tgtEl>
                                        <p:attrNameLst>
                                          <p:attrName>ppt_w</p:attrName>
                                        </p:attrNameLst>
                                      </p:cBhvr>
                                      <p:tavLst>
                                        <p:tav tm="0">
                                          <p:val>
                                            <p:strVal val="#ppt_w*0.70"/>
                                          </p:val>
                                        </p:tav>
                                        <p:tav tm="100000">
                                          <p:val>
                                            <p:strVal val="#ppt_w"/>
                                          </p:val>
                                        </p:tav>
                                      </p:tavLst>
                                    </p:anim>
                                    <p:anim calcmode="lin" valueType="num">
                                      <p:cBhvr>
                                        <p:cTn id="23" dur="1000" fill="hold"/>
                                        <p:tgtEl>
                                          <p:spTgt spid="17"/>
                                        </p:tgtEl>
                                        <p:attrNameLst>
                                          <p:attrName>ppt_h</p:attrName>
                                        </p:attrNameLst>
                                      </p:cBhvr>
                                      <p:tavLst>
                                        <p:tav tm="0">
                                          <p:val>
                                            <p:strVal val="#ppt_h"/>
                                          </p:val>
                                        </p:tav>
                                        <p:tav tm="100000">
                                          <p:val>
                                            <p:strVal val="#ppt_h"/>
                                          </p:val>
                                        </p:tav>
                                      </p:tavLst>
                                    </p:anim>
                                    <p:animEffect transition="in" filter="fade">
                                      <p:cBhvr>
                                        <p:cTn id="24"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http://www.luxasiapacific.com/uploads/pics/background_water_purification.jpg"/>
          <p:cNvPicPr>
            <a:picLocks noChangeAspect="1" noChangeArrowheads="1"/>
          </p:cNvPicPr>
          <p:nvPr/>
        </p:nvPicPr>
        <p:blipFill>
          <a:blip r:embed="rId2" cstate="print"/>
          <a:srcRect/>
          <a:stretch>
            <a:fillRect/>
          </a:stretch>
        </p:blipFill>
        <p:spPr bwMode="auto">
          <a:xfrm>
            <a:off x="0" y="0"/>
            <a:ext cx="9144000" cy="1371600"/>
          </a:xfrm>
          <a:prstGeom prst="rect">
            <a:avLst/>
          </a:prstGeom>
          <a:noFill/>
          <a:ln w="9525">
            <a:noFill/>
            <a:miter lim="800000"/>
            <a:headEnd/>
            <a:tailEnd/>
          </a:ln>
        </p:spPr>
      </p:pic>
      <p:sp>
        <p:nvSpPr>
          <p:cNvPr id="5" name="Rectangle 4"/>
          <p:cNvSpPr/>
          <p:nvPr/>
        </p:nvSpPr>
        <p:spPr>
          <a:xfrm>
            <a:off x="1219200" y="1447800"/>
            <a:ext cx="6172200" cy="369332"/>
          </a:xfrm>
          <a:prstGeom prst="rect">
            <a:avLst/>
          </a:prstGeom>
        </p:spPr>
        <p:txBody>
          <a:bodyPr wrap="square">
            <a:spAutoFit/>
          </a:bodyPr>
          <a:lstStyle/>
          <a:p>
            <a:r>
              <a:rPr lang="en-US" dirty="0" smtClean="0"/>
              <a:t> </a:t>
            </a:r>
            <a:r>
              <a:rPr lang="en-US" b="1" u="sng" dirty="0" smtClean="0"/>
              <a:t>Home </a:t>
            </a:r>
            <a:r>
              <a:rPr lang="en-US" u="sng" dirty="0" smtClean="0"/>
              <a:t> -  About GSS  -  Services  -  Resources  -  Contact Us</a:t>
            </a:r>
            <a:endParaRPr lang="en-US" dirty="0"/>
          </a:p>
        </p:txBody>
      </p:sp>
      <p:pic>
        <p:nvPicPr>
          <p:cNvPr id="6" name="Picture 6"/>
          <p:cNvPicPr>
            <a:picLocks noChangeAspect="1" noChangeArrowheads="1"/>
          </p:cNvPicPr>
          <p:nvPr/>
        </p:nvPicPr>
        <p:blipFill>
          <a:blip r:embed="rId3" cstate="print"/>
          <a:srcRect/>
          <a:stretch>
            <a:fillRect/>
          </a:stretch>
        </p:blipFill>
        <p:spPr bwMode="auto">
          <a:xfrm>
            <a:off x="6665912" y="0"/>
            <a:ext cx="2478088" cy="742950"/>
          </a:xfrm>
          <a:prstGeom prst="rect">
            <a:avLst/>
          </a:prstGeom>
          <a:solidFill>
            <a:srgbClr val="A6A6A6"/>
          </a:solidFill>
          <a:ln w="9525">
            <a:noFill/>
            <a:miter lim="800000"/>
            <a:headEnd/>
            <a:tailEnd/>
          </a:ln>
        </p:spPr>
      </p:pic>
      <p:sp>
        <p:nvSpPr>
          <p:cNvPr id="7" name="Rectangle 6"/>
          <p:cNvSpPr/>
          <p:nvPr/>
        </p:nvSpPr>
        <p:spPr>
          <a:xfrm>
            <a:off x="228600" y="3733800"/>
            <a:ext cx="8382000" cy="2893100"/>
          </a:xfrm>
          <a:prstGeom prst="rect">
            <a:avLst/>
          </a:prstGeom>
        </p:spPr>
        <p:txBody>
          <a:bodyPr wrap="square">
            <a:spAutoFit/>
          </a:bodyPr>
          <a:lstStyle/>
          <a:p>
            <a:pPr algn="just"/>
            <a:r>
              <a:rPr lang="en-US" sz="1400" dirty="0" smtClean="0"/>
              <a:t>Ground Source Solutions</a:t>
            </a:r>
          </a:p>
          <a:p>
            <a:pPr algn="just"/>
            <a:r>
              <a:rPr lang="en-US" sz="1400" dirty="0" smtClean="0"/>
              <a:t> </a:t>
            </a:r>
          </a:p>
          <a:p>
            <a:pPr algn="just"/>
            <a:r>
              <a:rPr lang="en-US" sz="1400" dirty="0" smtClean="0"/>
              <a:t>Founded in 2003, Ground Source Solutions, LLC (GSS) provides comprehensive diagnostic and maintenance services for vertical closed loop, ground coupled, geothermal heat exchangers. GSS was formed by the management of Geothermal Services, Inc. in response to the growth in large scale commercial geothermal projects and the need expressed by clients to ensure the long term performance of these systems</a:t>
            </a:r>
          </a:p>
          <a:p>
            <a:pPr algn="just"/>
            <a:r>
              <a:rPr lang="en-US" sz="1400" dirty="0" smtClean="0"/>
              <a:t> </a:t>
            </a:r>
          </a:p>
          <a:p>
            <a:pPr algn="just"/>
            <a:r>
              <a:rPr lang="en-US" sz="1400" dirty="0" smtClean="0"/>
              <a:t>GSS Mission Statement:</a:t>
            </a:r>
          </a:p>
          <a:p>
            <a:pPr algn="just"/>
            <a:r>
              <a:rPr lang="en-US" sz="1400" dirty="0" smtClean="0"/>
              <a:t> </a:t>
            </a:r>
          </a:p>
          <a:p>
            <a:pPr algn="just"/>
            <a:r>
              <a:rPr lang="en-US" sz="1400" dirty="0" smtClean="0"/>
              <a:t>To promote optimum performance of commercial geothermal loop systems by providing top quality inspection and maintenance services.</a:t>
            </a:r>
          </a:p>
          <a:p>
            <a:pPr algn="just"/>
            <a:r>
              <a:rPr lang="en-US" sz="1400" dirty="0" smtClean="0"/>
              <a:t>We will provide these services in the most highly professional and ethical manner by always treating the client’s best interest as our top priority.</a:t>
            </a:r>
            <a:endParaRPr lang="en-US" sz="1400" dirty="0"/>
          </a:p>
        </p:txBody>
      </p:sp>
      <p:pic>
        <p:nvPicPr>
          <p:cNvPr id="10" name="Picture 9" descr="Manifold Repairs 001.jpg"/>
          <p:cNvPicPr>
            <a:picLocks noChangeAspect="1"/>
          </p:cNvPicPr>
          <p:nvPr/>
        </p:nvPicPr>
        <p:blipFill>
          <a:blip r:embed="rId4" cstate="print"/>
          <a:stretch>
            <a:fillRect/>
          </a:stretch>
        </p:blipFill>
        <p:spPr>
          <a:xfrm>
            <a:off x="228600" y="1905000"/>
            <a:ext cx="1981200" cy="1485900"/>
          </a:xfrm>
          <a:prstGeom prst="rect">
            <a:avLst/>
          </a:prstGeom>
        </p:spPr>
      </p:pic>
      <p:pic>
        <p:nvPicPr>
          <p:cNvPr id="11" name="Picture 10" descr="DSCN5805.JPG"/>
          <p:cNvPicPr>
            <a:picLocks noChangeAspect="1"/>
          </p:cNvPicPr>
          <p:nvPr/>
        </p:nvPicPr>
        <p:blipFill>
          <a:blip r:embed="rId5" cstate="print"/>
          <a:stretch>
            <a:fillRect/>
          </a:stretch>
        </p:blipFill>
        <p:spPr>
          <a:xfrm>
            <a:off x="2438400" y="1905000"/>
            <a:ext cx="1981200" cy="1485900"/>
          </a:xfrm>
          <a:prstGeom prst="rect">
            <a:avLst/>
          </a:prstGeom>
        </p:spPr>
      </p:pic>
      <p:pic>
        <p:nvPicPr>
          <p:cNvPr id="13" name="Picture 12" descr="DSCN5787.JPG"/>
          <p:cNvPicPr>
            <a:picLocks noChangeAspect="1"/>
          </p:cNvPicPr>
          <p:nvPr/>
        </p:nvPicPr>
        <p:blipFill>
          <a:blip r:embed="rId6" cstate="print"/>
          <a:stretch>
            <a:fillRect/>
          </a:stretch>
        </p:blipFill>
        <p:spPr>
          <a:xfrm>
            <a:off x="4648200" y="1905000"/>
            <a:ext cx="2057400" cy="1543050"/>
          </a:xfrm>
          <a:prstGeom prst="rect">
            <a:avLst/>
          </a:prstGeom>
        </p:spPr>
      </p:pic>
      <p:pic>
        <p:nvPicPr>
          <p:cNvPr id="14" name="Picture 13" descr="DSCN4412.JPG"/>
          <p:cNvPicPr>
            <a:picLocks noChangeAspect="1"/>
          </p:cNvPicPr>
          <p:nvPr/>
        </p:nvPicPr>
        <p:blipFill>
          <a:blip r:embed="rId7" cstate="print"/>
          <a:stretch>
            <a:fillRect/>
          </a:stretch>
        </p:blipFill>
        <p:spPr>
          <a:xfrm>
            <a:off x="6934200" y="1905000"/>
            <a:ext cx="1981200" cy="1485900"/>
          </a:xfrm>
          <a:prstGeom prst="rect">
            <a:avLst/>
          </a:prstGeom>
        </p:spPr>
      </p:pic>
    </p:spTree>
  </p:cSld>
  <p:clrMapOvr>
    <a:masterClrMapping/>
  </p:clrMapOvr>
  <p:transition spd="slow" advClick="0" advTm="1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strVal val="#ppt_w*0.70"/>
                                          </p:val>
                                        </p:tav>
                                        <p:tav tm="100000">
                                          <p:val>
                                            <p:strVal val="#ppt_w"/>
                                          </p:val>
                                        </p:tav>
                                      </p:tavLst>
                                    </p:anim>
                                    <p:anim calcmode="lin" valueType="num">
                                      <p:cBhvr>
                                        <p:cTn id="8" dur="1000" fill="hold"/>
                                        <p:tgtEl>
                                          <p:spTgt spid="10"/>
                                        </p:tgtEl>
                                        <p:attrNameLst>
                                          <p:attrName>ppt_h</p:attrName>
                                        </p:attrNameLst>
                                      </p:cBhvr>
                                      <p:tavLst>
                                        <p:tav tm="0">
                                          <p:val>
                                            <p:strVal val="#ppt_h"/>
                                          </p:val>
                                        </p:tav>
                                        <p:tav tm="100000">
                                          <p:val>
                                            <p:strVal val="#ppt_h"/>
                                          </p:val>
                                        </p:tav>
                                      </p:tavLst>
                                    </p:anim>
                                    <p:animEffect transition="in" filter="fade">
                                      <p:cBhvr>
                                        <p:cTn id="9" dur="1000"/>
                                        <p:tgtEl>
                                          <p:spTgt spid="10"/>
                                        </p:tgtEl>
                                      </p:cBhvr>
                                    </p:animEffect>
                                  </p:childTnLst>
                                </p:cTn>
                              </p:par>
                              <p:par>
                                <p:cTn id="10" presetID="55"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1000" fill="hold"/>
                                        <p:tgtEl>
                                          <p:spTgt spid="11"/>
                                        </p:tgtEl>
                                        <p:attrNameLst>
                                          <p:attrName>ppt_w</p:attrName>
                                        </p:attrNameLst>
                                      </p:cBhvr>
                                      <p:tavLst>
                                        <p:tav tm="0">
                                          <p:val>
                                            <p:strVal val="#ppt_w*0.70"/>
                                          </p:val>
                                        </p:tav>
                                        <p:tav tm="100000">
                                          <p:val>
                                            <p:strVal val="#ppt_w"/>
                                          </p:val>
                                        </p:tav>
                                      </p:tavLst>
                                    </p:anim>
                                    <p:anim calcmode="lin" valueType="num">
                                      <p:cBhvr>
                                        <p:cTn id="13" dur="1000" fill="hold"/>
                                        <p:tgtEl>
                                          <p:spTgt spid="11"/>
                                        </p:tgtEl>
                                        <p:attrNameLst>
                                          <p:attrName>ppt_h</p:attrName>
                                        </p:attrNameLst>
                                      </p:cBhvr>
                                      <p:tavLst>
                                        <p:tav tm="0">
                                          <p:val>
                                            <p:strVal val="#ppt_h"/>
                                          </p:val>
                                        </p:tav>
                                        <p:tav tm="100000">
                                          <p:val>
                                            <p:strVal val="#ppt_h"/>
                                          </p:val>
                                        </p:tav>
                                      </p:tavLst>
                                    </p:anim>
                                    <p:animEffect transition="in" filter="fade">
                                      <p:cBhvr>
                                        <p:cTn id="14" dur="1000"/>
                                        <p:tgtEl>
                                          <p:spTgt spid="11"/>
                                        </p:tgtEl>
                                      </p:cBhvr>
                                    </p:animEffect>
                                  </p:childTnLst>
                                </p:cTn>
                              </p:par>
                              <p:par>
                                <p:cTn id="15" presetID="55"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1000" fill="hold"/>
                                        <p:tgtEl>
                                          <p:spTgt spid="13"/>
                                        </p:tgtEl>
                                        <p:attrNameLst>
                                          <p:attrName>ppt_w</p:attrName>
                                        </p:attrNameLst>
                                      </p:cBhvr>
                                      <p:tavLst>
                                        <p:tav tm="0">
                                          <p:val>
                                            <p:strVal val="#ppt_w*0.70"/>
                                          </p:val>
                                        </p:tav>
                                        <p:tav tm="100000">
                                          <p:val>
                                            <p:strVal val="#ppt_w"/>
                                          </p:val>
                                        </p:tav>
                                      </p:tavLst>
                                    </p:anim>
                                    <p:anim calcmode="lin" valueType="num">
                                      <p:cBhvr>
                                        <p:cTn id="18" dur="1000" fill="hold"/>
                                        <p:tgtEl>
                                          <p:spTgt spid="13"/>
                                        </p:tgtEl>
                                        <p:attrNameLst>
                                          <p:attrName>ppt_h</p:attrName>
                                        </p:attrNameLst>
                                      </p:cBhvr>
                                      <p:tavLst>
                                        <p:tav tm="0">
                                          <p:val>
                                            <p:strVal val="#ppt_h"/>
                                          </p:val>
                                        </p:tav>
                                        <p:tav tm="100000">
                                          <p:val>
                                            <p:strVal val="#ppt_h"/>
                                          </p:val>
                                        </p:tav>
                                      </p:tavLst>
                                    </p:anim>
                                    <p:animEffect transition="in" filter="fade">
                                      <p:cBhvr>
                                        <p:cTn id="19" dur="1000"/>
                                        <p:tgtEl>
                                          <p:spTgt spid="13"/>
                                        </p:tgtEl>
                                      </p:cBhvr>
                                    </p:animEffect>
                                  </p:childTnLst>
                                </p:cTn>
                              </p:par>
                              <p:par>
                                <p:cTn id="20" presetID="55" presetClass="entr" presetSubtype="0"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p:cTn id="22" dur="1000" fill="hold"/>
                                        <p:tgtEl>
                                          <p:spTgt spid="14"/>
                                        </p:tgtEl>
                                        <p:attrNameLst>
                                          <p:attrName>ppt_w</p:attrName>
                                        </p:attrNameLst>
                                      </p:cBhvr>
                                      <p:tavLst>
                                        <p:tav tm="0">
                                          <p:val>
                                            <p:strVal val="#ppt_w*0.70"/>
                                          </p:val>
                                        </p:tav>
                                        <p:tav tm="100000">
                                          <p:val>
                                            <p:strVal val="#ppt_w"/>
                                          </p:val>
                                        </p:tav>
                                      </p:tavLst>
                                    </p:anim>
                                    <p:anim calcmode="lin" valueType="num">
                                      <p:cBhvr>
                                        <p:cTn id="23" dur="1000" fill="hold"/>
                                        <p:tgtEl>
                                          <p:spTgt spid="14"/>
                                        </p:tgtEl>
                                        <p:attrNameLst>
                                          <p:attrName>ppt_h</p:attrName>
                                        </p:attrNameLst>
                                      </p:cBhvr>
                                      <p:tavLst>
                                        <p:tav tm="0">
                                          <p:val>
                                            <p:strVal val="#ppt_h"/>
                                          </p:val>
                                        </p:tav>
                                        <p:tav tm="100000">
                                          <p:val>
                                            <p:strVal val="#ppt_h"/>
                                          </p:val>
                                        </p:tav>
                                      </p:tavLst>
                                    </p:anim>
                                    <p:animEffect transition="in" filter="fade">
                                      <p:cBhvr>
                                        <p:cTn id="24"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183</TotalTime>
  <Words>150</Words>
  <Application>Microsoft Office PowerPoint</Application>
  <PresentationFormat>On-screen Show (4:3)</PresentationFormat>
  <Paragraphs>90</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Geo Thermal Services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Jim Moench</dc:creator>
  <cp:lastModifiedBy>Jim Moench</cp:lastModifiedBy>
  <cp:revision>20</cp:revision>
  <dcterms:created xsi:type="dcterms:W3CDTF">2011-11-11T18:36:16Z</dcterms:created>
  <dcterms:modified xsi:type="dcterms:W3CDTF">2011-11-11T21:41:16Z</dcterms:modified>
</cp:coreProperties>
</file>